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handoutMasterIdLst>
    <p:handoutMasterId r:id="rId37"/>
  </p:handoutMasterIdLst>
  <p:sldIdLst>
    <p:sldId id="257" r:id="rId2"/>
    <p:sldId id="258" r:id="rId3"/>
    <p:sldId id="538" r:id="rId4"/>
    <p:sldId id="578" r:id="rId5"/>
    <p:sldId id="605" r:id="rId6"/>
    <p:sldId id="593" r:id="rId7"/>
    <p:sldId id="595" r:id="rId8"/>
    <p:sldId id="594" r:id="rId9"/>
    <p:sldId id="606" r:id="rId10"/>
    <p:sldId id="607" r:id="rId11"/>
    <p:sldId id="608" r:id="rId12"/>
    <p:sldId id="609" r:id="rId13"/>
    <p:sldId id="610" r:id="rId14"/>
    <p:sldId id="588" r:id="rId15"/>
    <p:sldId id="589" r:id="rId16"/>
    <p:sldId id="625" r:id="rId17"/>
    <p:sldId id="626" r:id="rId18"/>
    <p:sldId id="611" r:id="rId19"/>
    <p:sldId id="612" r:id="rId20"/>
    <p:sldId id="614" r:id="rId21"/>
    <p:sldId id="613" r:id="rId22"/>
    <p:sldId id="615" r:id="rId23"/>
    <p:sldId id="616" r:id="rId24"/>
    <p:sldId id="618" r:id="rId25"/>
    <p:sldId id="619" r:id="rId26"/>
    <p:sldId id="617" r:id="rId27"/>
    <p:sldId id="620" r:id="rId28"/>
    <p:sldId id="621" r:id="rId29"/>
    <p:sldId id="622" r:id="rId30"/>
    <p:sldId id="582" r:id="rId31"/>
    <p:sldId id="583" r:id="rId32"/>
    <p:sldId id="623" r:id="rId33"/>
    <p:sldId id="624" r:id="rId34"/>
    <p:sldId id="577" r:id="rId35"/>
  </p:sldIdLst>
  <p:sldSz cx="9144000" cy="6858000" type="screen4x3"/>
  <p:notesSz cx="6797675" cy="992822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21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F52339-8425-4E61-87E4-A7230E79D994}" type="datetimeFigureOut">
              <a:rPr lang="es-AR" smtClean="0"/>
              <a:t>4/11/2019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E5B19B-7030-4EDC-9341-23487B8249F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61560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13ED2B-4E0E-4090-909E-DBD8DA3AB089}" type="datetimeFigureOut">
              <a:rPr lang="es-ES" smtClean="0"/>
              <a:t>04/11/2019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127D84-686E-49E5-B955-E5BFFD7BB1B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2435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7300" y="977900"/>
            <a:ext cx="4979988" cy="3736975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713667" y="5081375"/>
            <a:ext cx="6066167" cy="400110"/>
          </a:xfrm>
        </p:spPr>
        <p:txBody>
          <a:bodyPr>
            <a:spAutoFit/>
          </a:bodyPr>
          <a:lstStyle/>
          <a:p>
            <a:endParaRPr lang="es-AR" sz="2000"/>
          </a:p>
        </p:txBody>
      </p:sp>
    </p:spTree>
    <p:extLst>
      <p:ext uri="{BB962C8B-B14F-4D97-AF65-F5344CB8AC3E}">
        <p14:creationId xmlns:p14="http://schemas.microsoft.com/office/powerpoint/2010/main" val="1329180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8976-1505-4CF8-99F3-A4F4022C4ECA}" type="datetimeFigureOut">
              <a:rPr lang="es-ES" smtClean="0"/>
              <a:t>04/11/2019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0AD1D-FE40-4861-B0D4-C6FD202804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291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8976-1505-4CF8-99F3-A4F4022C4ECA}" type="datetimeFigureOut">
              <a:rPr lang="es-ES" smtClean="0"/>
              <a:t>04/11/2019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0AD1D-FE40-4861-B0D4-C6FD202804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7278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8976-1505-4CF8-99F3-A4F4022C4ECA}" type="datetimeFigureOut">
              <a:rPr lang="es-ES" smtClean="0"/>
              <a:t>04/11/2019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0AD1D-FE40-4861-B0D4-C6FD202804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1996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8976-1505-4CF8-99F3-A4F4022C4ECA}" type="datetimeFigureOut">
              <a:rPr lang="es-ES" smtClean="0"/>
              <a:t>04/11/2019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0AD1D-FE40-4861-B0D4-C6FD202804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3503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8976-1505-4CF8-99F3-A4F4022C4ECA}" type="datetimeFigureOut">
              <a:rPr lang="es-ES" smtClean="0"/>
              <a:t>04/11/2019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0AD1D-FE40-4861-B0D4-C6FD202804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0954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8976-1505-4CF8-99F3-A4F4022C4ECA}" type="datetimeFigureOut">
              <a:rPr lang="es-ES" smtClean="0"/>
              <a:t>04/11/2019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0AD1D-FE40-4861-B0D4-C6FD202804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4308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8976-1505-4CF8-99F3-A4F4022C4ECA}" type="datetimeFigureOut">
              <a:rPr lang="es-ES" smtClean="0"/>
              <a:t>04/11/2019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0AD1D-FE40-4861-B0D4-C6FD202804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8882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7934" y="398377"/>
            <a:ext cx="6337415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0AD1D-FE40-4861-B0D4-C6FD202804A8}" type="slidenum">
              <a:rPr lang="es-ES" smtClean="0"/>
              <a:t>‹Nº›</a:t>
            </a:fld>
            <a:endParaRPr lang="es-ES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3EB1EB67-693B-45CB-95DC-F3ECD1C381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989" y="157804"/>
            <a:ext cx="1932798" cy="949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785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0AD1D-FE40-4861-B0D4-C6FD202804A8}" type="slidenum">
              <a:rPr lang="es-ES" smtClean="0"/>
              <a:t>‹Nº›</a:t>
            </a:fld>
            <a:endParaRPr lang="es-E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31C7BDD-C982-4906-A2F3-3A1442450E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989" y="157804"/>
            <a:ext cx="1932798" cy="949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75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8976-1505-4CF8-99F3-A4F4022C4ECA}" type="datetimeFigureOut">
              <a:rPr lang="es-ES" smtClean="0"/>
              <a:t>04/11/2019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0AD1D-FE40-4861-B0D4-C6FD202804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2187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48976-1505-4CF8-99F3-A4F4022C4ECA}" type="datetimeFigureOut">
              <a:rPr lang="es-ES" smtClean="0"/>
              <a:t>04/11/2019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0AD1D-FE40-4861-B0D4-C6FD202804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341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48976-1505-4CF8-99F3-A4F4022C4ECA}" type="datetimeFigureOut">
              <a:rPr lang="es-ES" smtClean="0"/>
              <a:t>04/11/2019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0AD1D-FE40-4861-B0D4-C6FD202804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313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798" y="832357"/>
            <a:ext cx="6831731" cy="5316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2 Marcador de número de diapositiva">
            <a:extLst>
              <a:ext uri="{FF2B5EF4-FFF2-40B4-BE49-F238E27FC236}">
                <a16:creationId xmlns:a16="http://schemas.microsoft.com/office/drawing/2014/main" id="{176F7B5D-53DF-4C13-BB4B-A25B0E2A1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556642A-F55F-4951-A3CE-4B71217F0B53}" type="slidenum">
              <a:rPr lang="es-ES_tradnl" altLang="es-AR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s-ES_tradnl" altLang="es-AR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B815CD65-E01D-4CFF-95DB-2C4C57300CFA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279400" y="723900"/>
            <a:ext cx="8529637" cy="78359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s-AR" altLang="es-AR" sz="3600" b="1" dirty="0" smtClean="0"/>
              <a:t>Art. 4° Arqueo de fondos y valores</a:t>
            </a:r>
            <a:br>
              <a:rPr lang="es-AR" altLang="es-AR" sz="3600" b="1" dirty="0" smtClean="0"/>
            </a:br>
            <a:r>
              <a:rPr lang="es-AR" altLang="es-AR" sz="2800" b="1" dirty="0" smtClean="0"/>
              <a:t>Recuento – fecha de corte operaciones del mes </a:t>
            </a:r>
            <a:r>
              <a:rPr lang="es-AR" altLang="es-AR" b="1" dirty="0" smtClean="0"/>
              <a:t/>
            </a:r>
            <a:br>
              <a:rPr lang="es-AR" altLang="es-AR" b="1" dirty="0" smtClean="0"/>
            </a:br>
            <a:r>
              <a:rPr lang="es-AR" altLang="es-AR" b="1" dirty="0" smtClean="0">
                <a:solidFill>
                  <a:srgbClr val="FF0000"/>
                </a:solidFill>
              </a:rPr>
              <a:t>En Tesorería y Dependencias</a:t>
            </a:r>
            <a:br>
              <a:rPr lang="es-AR" altLang="es-AR" b="1" dirty="0" smtClean="0">
                <a:solidFill>
                  <a:srgbClr val="FF0000"/>
                </a:solidFill>
              </a:rPr>
            </a:br>
            <a:r>
              <a:rPr lang="es-AR" altLang="es-AR" sz="2800" dirty="0" smtClean="0"/>
              <a:t>Fondos permanentes- Cajas Chicas</a:t>
            </a:r>
            <a:br>
              <a:rPr lang="es-AR" altLang="es-AR" sz="2800" dirty="0" smtClean="0"/>
            </a:br>
            <a:r>
              <a:rPr lang="es-AR" altLang="es-AR" sz="2800" dirty="0" smtClean="0"/>
              <a:t>Últimos Números Comprobantes Ingresos y Egresos</a:t>
            </a:r>
            <a:br>
              <a:rPr lang="es-AR" altLang="es-AR" sz="2800" dirty="0" smtClean="0"/>
            </a:br>
            <a:r>
              <a:rPr lang="es-AR" altLang="es-AR" sz="2800" dirty="0" smtClean="0"/>
              <a:t/>
            </a:r>
            <a:br>
              <a:rPr lang="es-AR" altLang="es-AR" sz="2800" dirty="0" smtClean="0"/>
            </a:br>
            <a:r>
              <a:rPr lang="es-AR" altLang="es-AR" sz="2800" dirty="0" smtClean="0"/>
              <a:t>Recuento VS Registros- Diferencias explicadas</a:t>
            </a:r>
            <a:r>
              <a:rPr lang="es-AR" altLang="es-AR" sz="2800" dirty="0"/>
              <a:t/>
            </a:r>
            <a:br>
              <a:rPr lang="es-AR" altLang="es-AR" sz="2800" dirty="0"/>
            </a:br>
            <a:r>
              <a:rPr lang="es-AR" altLang="es-AR" sz="2800" dirty="0" smtClean="0"/>
              <a:t>Boletos Ingresos- Existencias inicial- final - utilizados</a:t>
            </a:r>
            <a:br>
              <a:rPr lang="es-AR" altLang="es-AR" sz="2800" dirty="0" smtClean="0"/>
            </a:br>
            <a:r>
              <a:rPr lang="es-AR" altLang="es-AR" sz="2800" dirty="0"/>
              <a:t/>
            </a:r>
            <a:br>
              <a:rPr lang="es-AR" altLang="es-AR" sz="2800" dirty="0"/>
            </a:br>
            <a:r>
              <a:rPr lang="es-AR" altLang="es-AR" b="1" dirty="0"/>
              <a:t/>
            </a:r>
            <a:br>
              <a:rPr lang="es-AR" altLang="es-AR" b="1" dirty="0"/>
            </a:br>
            <a:r>
              <a:rPr lang="es-AR" altLang="es-AR" b="1" dirty="0"/>
              <a:t/>
            </a:r>
            <a:br>
              <a:rPr lang="es-AR" altLang="es-AR" b="1" dirty="0"/>
            </a:br>
            <a:endParaRPr lang="es-ES" altLang="es-AR" b="1" dirty="0"/>
          </a:p>
        </p:txBody>
      </p:sp>
    </p:spTree>
    <p:extLst>
      <p:ext uri="{BB962C8B-B14F-4D97-AF65-F5344CB8AC3E}">
        <p14:creationId xmlns:p14="http://schemas.microsoft.com/office/powerpoint/2010/main" val="332721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2 Marcador de número de diapositiva">
            <a:extLst>
              <a:ext uri="{FF2B5EF4-FFF2-40B4-BE49-F238E27FC236}">
                <a16:creationId xmlns:a16="http://schemas.microsoft.com/office/drawing/2014/main" id="{176F7B5D-53DF-4C13-BB4B-A25B0E2A1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556642A-F55F-4951-A3CE-4B71217F0B53}" type="slidenum">
              <a:rPr lang="es-ES_tradnl" altLang="es-AR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s-ES_tradnl" altLang="es-AR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B815CD65-E01D-4CFF-95DB-2C4C57300CFA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287048" y="955964"/>
            <a:ext cx="8529637" cy="643961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s-AR" altLang="es-AR" sz="2800" dirty="0" smtClean="0"/>
              <a:t>Suscripción por parte </a:t>
            </a:r>
            <a:r>
              <a:rPr lang="es-AR" altLang="es-AR" sz="2800" b="1" dirty="0" smtClean="0"/>
              <a:t>Responsable</a:t>
            </a:r>
            <a:r>
              <a:rPr lang="es-AR" altLang="es-AR" sz="2800" dirty="0" smtClean="0"/>
              <a:t> controlar formularios</a:t>
            </a:r>
            <a:br>
              <a:rPr lang="es-AR" altLang="es-AR" sz="2800" dirty="0" smtClean="0"/>
            </a:br>
            <a:r>
              <a:rPr lang="es-AR" altLang="es-AR" sz="2800" dirty="0" smtClean="0"/>
              <a:t>Composición Inventarios Cuentas de Orden</a:t>
            </a:r>
            <a:br>
              <a:rPr lang="es-AR" altLang="es-AR" sz="2800" dirty="0" smtClean="0"/>
            </a:br>
            <a:r>
              <a:rPr lang="es-AR" altLang="es-AR" sz="2800" dirty="0" smtClean="0"/>
              <a:t>CARGOS Y DESCARGOS Art. 76- 106</a:t>
            </a:r>
            <a:br>
              <a:rPr lang="es-AR" altLang="es-AR" sz="2800" dirty="0" smtClean="0"/>
            </a:br>
            <a:r>
              <a:rPr lang="es-AR" altLang="es-AR" sz="2800" dirty="0" smtClean="0"/>
              <a:t>Expedientes u OP</a:t>
            </a:r>
            <a:br>
              <a:rPr lang="es-AR" altLang="es-AR" sz="2800" dirty="0" smtClean="0"/>
            </a:br>
            <a:r>
              <a:rPr lang="es-AR" altLang="es-AR" sz="2800" dirty="0"/>
              <a:t/>
            </a:r>
            <a:br>
              <a:rPr lang="es-AR" altLang="es-AR" sz="2800" dirty="0"/>
            </a:br>
            <a:r>
              <a:rPr lang="es-AR" altLang="es-AR" sz="2800" dirty="0" smtClean="0"/>
              <a:t>ACTA DE ARQUEO </a:t>
            </a:r>
            <a:r>
              <a:rPr lang="es-AR" altLang="es-AR" sz="2800" dirty="0" smtClean="0">
                <a:solidFill>
                  <a:srgbClr val="FF0000"/>
                </a:solidFill>
              </a:rPr>
              <a:t>FIRMADA</a:t>
            </a:r>
            <a:br>
              <a:rPr lang="es-AR" altLang="es-AR" sz="2800" dirty="0" smtClean="0">
                <a:solidFill>
                  <a:srgbClr val="FF0000"/>
                </a:solidFill>
              </a:rPr>
            </a:br>
            <a:r>
              <a:rPr lang="es-AR" altLang="es-AR" b="1" dirty="0"/>
              <a:t/>
            </a:r>
            <a:br>
              <a:rPr lang="es-AR" altLang="es-AR" b="1" dirty="0"/>
            </a:br>
            <a:r>
              <a:rPr lang="es-AR" altLang="es-AR" b="1" dirty="0"/>
              <a:t/>
            </a:r>
            <a:br>
              <a:rPr lang="es-AR" altLang="es-AR" b="1" dirty="0"/>
            </a:br>
            <a:r>
              <a:rPr lang="es-AR" altLang="es-AR" b="1" dirty="0" smtClean="0"/>
              <a:t/>
            </a:r>
            <a:br>
              <a:rPr lang="es-AR" altLang="es-AR" b="1" dirty="0" smtClean="0"/>
            </a:br>
            <a:r>
              <a:rPr lang="es-AR" altLang="es-AR" b="1" dirty="0" smtClean="0"/>
              <a:t>Tesorero- Responsable- Contador </a:t>
            </a:r>
            <a:r>
              <a:rPr lang="es-AR" altLang="es-AR" sz="2800" b="1" dirty="0" smtClean="0"/>
              <a:t>o</a:t>
            </a:r>
            <a:br>
              <a:rPr lang="es-AR" altLang="es-AR" sz="2800" b="1" dirty="0" smtClean="0"/>
            </a:br>
            <a:r>
              <a:rPr lang="es-AR" altLang="es-AR" sz="2800" b="1" dirty="0" smtClean="0"/>
              <a:t>QUIEN CONTROLÓ</a:t>
            </a:r>
            <a:endParaRPr lang="es-ES" altLang="es-AR" b="1" dirty="0"/>
          </a:p>
        </p:txBody>
      </p:sp>
      <p:sp>
        <p:nvSpPr>
          <p:cNvPr id="2" name="Flecha abajo 1"/>
          <p:cNvSpPr/>
          <p:nvPr/>
        </p:nvSpPr>
        <p:spPr>
          <a:xfrm>
            <a:off x="4384963" y="4384964"/>
            <a:ext cx="571501" cy="1402773"/>
          </a:xfrm>
          <a:prstGeom prst="downArrow">
            <a:avLst>
              <a:gd name="adj1" fmla="val 94549"/>
              <a:gd name="adj2" fmla="val 1837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7850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2 Marcador de número de diapositiva">
            <a:extLst>
              <a:ext uri="{FF2B5EF4-FFF2-40B4-BE49-F238E27FC236}">
                <a16:creationId xmlns:a16="http://schemas.microsoft.com/office/drawing/2014/main" id="{176F7B5D-53DF-4C13-BB4B-A25B0E2A1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556642A-F55F-4951-A3CE-4B71217F0B53}" type="slidenum">
              <a:rPr lang="es-ES_tradnl" altLang="es-AR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s-ES_tradnl" altLang="es-AR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B815CD65-E01D-4CFF-95DB-2C4C57300CFA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279400" y="723900"/>
            <a:ext cx="8529637" cy="78359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s-AR" altLang="es-AR" sz="3600" b="1" dirty="0" smtClean="0"/>
              <a:t>Art. 5° Conciliaciones de CUENTAS BANCARIAS a fecha de corte</a:t>
            </a:r>
            <a:br>
              <a:rPr lang="es-AR" altLang="es-AR" sz="3600" b="1" dirty="0" smtClean="0"/>
            </a:br>
            <a:r>
              <a:rPr lang="es-AR" altLang="es-AR" sz="3600" dirty="0" smtClean="0"/>
              <a:t>TODAS LAS CUENTAS ENTE</a:t>
            </a:r>
            <a:br>
              <a:rPr lang="es-AR" altLang="es-AR" sz="3600" dirty="0" smtClean="0"/>
            </a:br>
            <a:r>
              <a:rPr lang="es-AR" altLang="es-AR" sz="2800" b="1" dirty="0" smtClean="0"/>
              <a:t> CC- CA- PF- TÍTULOS- MEDIO DE PAGO</a:t>
            </a:r>
            <a:r>
              <a:rPr lang="es-AR" altLang="es-AR" b="1" dirty="0" smtClean="0"/>
              <a:t/>
            </a:r>
            <a:br>
              <a:rPr lang="es-AR" altLang="es-AR" b="1" dirty="0" smtClean="0"/>
            </a:br>
            <a:r>
              <a:rPr lang="es-AR" altLang="es-AR" sz="2800" dirty="0"/>
              <a:t/>
            </a:r>
            <a:br>
              <a:rPr lang="es-AR" altLang="es-AR" sz="2800" dirty="0"/>
            </a:br>
            <a:r>
              <a:rPr lang="es-AR" altLang="es-AR" sz="2800" dirty="0" smtClean="0"/>
              <a:t>Conciliación : Registros Contables- Extractos </a:t>
            </a:r>
            <a:br>
              <a:rPr lang="es-AR" altLang="es-AR" sz="2800" dirty="0" smtClean="0"/>
            </a:br>
            <a:r>
              <a:rPr lang="es-AR" altLang="es-AR" sz="2800" dirty="0" smtClean="0"/>
              <a:t>Fotocopia si no está cargado electrónicamente</a:t>
            </a:r>
            <a:br>
              <a:rPr lang="es-AR" altLang="es-AR" sz="2800" dirty="0" smtClean="0"/>
            </a:br>
            <a:r>
              <a:rPr lang="es-AR" altLang="es-AR" sz="2800" dirty="0" smtClean="0"/>
              <a:t>PARTIDAS DEPURADAS</a:t>
            </a:r>
            <a:br>
              <a:rPr lang="es-AR" altLang="es-AR" sz="2800" dirty="0" smtClean="0"/>
            </a:br>
            <a:r>
              <a:rPr lang="es-AR" altLang="es-AR" sz="2800" dirty="0" smtClean="0">
                <a:solidFill>
                  <a:srgbClr val="FF0000"/>
                </a:solidFill>
              </a:rPr>
              <a:t>CONFORMADAS </a:t>
            </a:r>
            <a:r>
              <a:rPr lang="es-AR" altLang="es-AR" sz="2800" b="1" dirty="0" smtClean="0">
                <a:solidFill>
                  <a:srgbClr val="FF0000"/>
                </a:solidFill>
              </a:rPr>
              <a:t>JEFE SERVICIO ADMINISTRATIVO O CONTADOR</a:t>
            </a:r>
            <a:r>
              <a:rPr lang="es-AR" altLang="es-AR" b="1" dirty="0"/>
              <a:t/>
            </a:r>
            <a:br>
              <a:rPr lang="es-AR" altLang="es-AR" b="1" dirty="0"/>
            </a:br>
            <a:r>
              <a:rPr lang="es-AR" altLang="es-AR" b="1" dirty="0"/>
              <a:t/>
            </a:r>
            <a:br>
              <a:rPr lang="es-AR" altLang="es-AR" b="1" dirty="0"/>
            </a:br>
            <a:endParaRPr lang="es-ES" altLang="es-AR" b="1" dirty="0"/>
          </a:p>
        </p:txBody>
      </p:sp>
    </p:spTree>
    <p:extLst>
      <p:ext uri="{BB962C8B-B14F-4D97-AF65-F5344CB8AC3E}">
        <p14:creationId xmlns:p14="http://schemas.microsoft.com/office/powerpoint/2010/main" val="1082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2 Marcador de número de diapositiva">
            <a:extLst>
              <a:ext uri="{FF2B5EF4-FFF2-40B4-BE49-F238E27FC236}">
                <a16:creationId xmlns:a16="http://schemas.microsoft.com/office/drawing/2014/main" id="{176F7B5D-53DF-4C13-BB4B-A25B0E2A1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556642A-F55F-4951-A3CE-4B71217F0B53}" type="slidenum">
              <a:rPr lang="es-ES_tradnl" altLang="es-AR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s-ES_tradnl" altLang="es-AR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B815CD65-E01D-4CFF-95DB-2C4C57300CFA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279400" y="723900"/>
            <a:ext cx="8529637" cy="78359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s-AR" altLang="es-AR" sz="3600" b="1" dirty="0" smtClean="0"/>
              <a:t>Art. 6° Ejecución presupuestaria </a:t>
            </a:r>
            <a:br>
              <a:rPr lang="es-AR" altLang="es-AR" sz="3600" b="1" dirty="0" smtClean="0"/>
            </a:br>
            <a:r>
              <a:rPr lang="es-AR" altLang="es-AR" sz="3600" b="1" dirty="0" smtClean="0"/>
              <a:t>Erogaciones y Recursos Presupuestarios</a:t>
            </a:r>
            <a:br>
              <a:rPr lang="es-AR" altLang="es-AR" sz="3600" b="1" dirty="0" smtClean="0"/>
            </a:br>
            <a:r>
              <a:rPr lang="es-AR" altLang="es-AR" sz="2800" dirty="0" smtClean="0"/>
              <a:t/>
            </a:r>
            <a:br>
              <a:rPr lang="es-AR" altLang="es-AR" sz="2800" dirty="0" smtClean="0"/>
            </a:br>
            <a:r>
              <a:rPr lang="es-AR" altLang="es-AR" sz="2800" dirty="0" smtClean="0"/>
              <a:t>Acumuladas a fecha de CORTE</a:t>
            </a:r>
            <a:br>
              <a:rPr lang="es-AR" altLang="es-AR" sz="2800" dirty="0" smtClean="0"/>
            </a:br>
            <a:r>
              <a:rPr lang="es-AR" altLang="es-AR" sz="2800" dirty="0" smtClean="0"/>
              <a:t/>
            </a:r>
            <a:br>
              <a:rPr lang="es-AR" altLang="es-AR" sz="2800" dirty="0" smtClean="0"/>
            </a:br>
            <a:r>
              <a:rPr lang="es-AR" altLang="es-AR" sz="2800" dirty="0" smtClean="0"/>
              <a:t> - </a:t>
            </a:r>
            <a:r>
              <a:rPr lang="es-AR" altLang="es-AR" sz="2800" b="1" dirty="0" smtClean="0"/>
              <a:t>ANEXOS III- IV Acuerdo 2988</a:t>
            </a:r>
            <a:br>
              <a:rPr lang="es-AR" altLang="es-AR" sz="2800" b="1" dirty="0" smtClean="0"/>
            </a:br>
            <a:r>
              <a:rPr lang="es-AR" altLang="es-AR" sz="2800" b="1" dirty="0" smtClean="0"/>
              <a:t>- Modelo estado contable  presupuestario y financiero </a:t>
            </a:r>
            <a:r>
              <a:rPr lang="es-AR" altLang="es-AR" sz="2800" b="1" dirty="0"/>
              <a:t/>
            </a:r>
            <a:br>
              <a:rPr lang="es-AR" altLang="es-AR" sz="2800" b="1" dirty="0"/>
            </a:br>
            <a:r>
              <a:rPr lang="es-AR" altLang="es-AR" sz="2800" b="1" dirty="0" smtClean="0"/>
              <a:t>- Estado de Resultados </a:t>
            </a:r>
            <a:br>
              <a:rPr lang="es-AR" altLang="es-AR" sz="2800" b="1" dirty="0" smtClean="0"/>
            </a:br>
            <a:r>
              <a:rPr lang="es-AR" altLang="es-AR" sz="2800" dirty="0"/>
              <a:t/>
            </a:r>
            <a:br>
              <a:rPr lang="es-AR" altLang="es-AR" sz="2800" dirty="0"/>
            </a:br>
            <a:r>
              <a:rPr lang="es-AR" altLang="es-AR" b="1" dirty="0"/>
              <a:t/>
            </a:r>
            <a:br>
              <a:rPr lang="es-AR" altLang="es-AR" b="1" dirty="0"/>
            </a:br>
            <a:r>
              <a:rPr lang="es-AR" altLang="es-AR" b="1" dirty="0"/>
              <a:t/>
            </a:r>
            <a:br>
              <a:rPr lang="es-AR" altLang="es-AR" b="1" dirty="0"/>
            </a:br>
            <a:endParaRPr lang="es-ES" altLang="es-AR" b="1" dirty="0"/>
          </a:p>
        </p:txBody>
      </p:sp>
    </p:spTree>
    <p:extLst>
      <p:ext uri="{BB962C8B-B14F-4D97-AF65-F5344CB8AC3E}">
        <p14:creationId xmlns:p14="http://schemas.microsoft.com/office/powerpoint/2010/main" val="382866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2 Marcador de número de diapositiva">
            <a:extLst>
              <a:ext uri="{FF2B5EF4-FFF2-40B4-BE49-F238E27FC236}">
                <a16:creationId xmlns:a16="http://schemas.microsoft.com/office/drawing/2014/main" id="{8EF64461-B2EE-4E49-A36D-22036195D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44CB83-D74E-4F3B-83A7-7AC6D61A559C}" type="slidenum">
              <a:rPr lang="es-ES_tradnl" altLang="es-AR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s-ES_tradnl" altLang="es-AR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0B634DA8-D385-4532-95CC-2F45582E752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06700" y="398463"/>
            <a:ext cx="6337300" cy="1325562"/>
          </a:xfrm>
        </p:spPr>
        <p:txBody>
          <a:bodyPr/>
          <a:lstStyle/>
          <a:p>
            <a:pPr eaLnBrk="1" hangingPunct="1"/>
            <a:r>
              <a:rPr lang="es-AR" altLang="es-AR" b="1"/>
              <a:t/>
            </a:r>
            <a:br>
              <a:rPr lang="es-AR" altLang="es-AR" b="1"/>
            </a:br>
            <a:endParaRPr lang="es-ES" altLang="es-AR" b="1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E3B034D-3537-453A-AE21-E6D18BC684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69833"/>
            <a:ext cx="9144000" cy="3518333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43066D4D-A77F-41F7-A22A-1B974E63A2E9}"/>
              </a:ext>
            </a:extLst>
          </p:cNvPr>
          <p:cNvSpPr txBox="1"/>
          <p:nvPr/>
        </p:nvSpPr>
        <p:spPr>
          <a:xfrm>
            <a:off x="7272226" y="593930"/>
            <a:ext cx="1754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tx2"/>
                </a:solidFill>
              </a:rPr>
              <a:t>Acuerdo </a:t>
            </a:r>
            <a:r>
              <a:rPr lang="es-ES" sz="1600" dirty="0" err="1">
                <a:solidFill>
                  <a:schemeClr val="tx2"/>
                </a:solidFill>
              </a:rPr>
              <a:t>Nº</a:t>
            </a:r>
            <a:r>
              <a:rPr lang="es-ES" sz="1600" dirty="0">
                <a:solidFill>
                  <a:schemeClr val="tx2"/>
                </a:solidFill>
              </a:rPr>
              <a:t> 2988</a:t>
            </a:r>
          </a:p>
        </p:txBody>
      </p:sp>
    </p:spTree>
    <p:extLst>
      <p:ext uri="{BB962C8B-B14F-4D97-AF65-F5344CB8AC3E}">
        <p14:creationId xmlns:p14="http://schemas.microsoft.com/office/powerpoint/2010/main" val="243969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2 Marcador de número de diapositiva">
            <a:extLst>
              <a:ext uri="{FF2B5EF4-FFF2-40B4-BE49-F238E27FC236}">
                <a16:creationId xmlns:a16="http://schemas.microsoft.com/office/drawing/2014/main" id="{8EF64461-B2EE-4E49-A36D-22036195D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44CB83-D74E-4F3B-83A7-7AC6D61A559C}" type="slidenum">
              <a:rPr lang="es-ES_tradnl" altLang="es-AR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s-ES_tradnl" altLang="es-AR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0B634DA8-D385-4532-95CC-2F45582E752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06700" y="398463"/>
            <a:ext cx="6337300" cy="1325562"/>
          </a:xfrm>
        </p:spPr>
        <p:txBody>
          <a:bodyPr/>
          <a:lstStyle/>
          <a:p>
            <a:pPr eaLnBrk="1" hangingPunct="1"/>
            <a:r>
              <a:rPr lang="es-AR" altLang="es-AR" b="1"/>
              <a:t/>
            </a:r>
            <a:br>
              <a:rPr lang="es-AR" altLang="es-AR" b="1"/>
            </a:br>
            <a:endParaRPr lang="es-ES" altLang="es-AR" b="1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BF1C5E3-910D-4006-AB96-AAD7B84DE4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67608"/>
            <a:ext cx="9144000" cy="4322783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93189BF6-2713-4BA7-B5EF-CEE4B8124B68}"/>
              </a:ext>
            </a:extLst>
          </p:cNvPr>
          <p:cNvSpPr txBox="1"/>
          <p:nvPr/>
        </p:nvSpPr>
        <p:spPr>
          <a:xfrm>
            <a:off x="7272226" y="593930"/>
            <a:ext cx="1754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tx2"/>
                </a:solidFill>
              </a:rPr>
              <a:t>Acuerdo </a:t>
            </a:r>
            <a:r>
              <a:rPr lang="es-ES" sz="1600" dirty="0" err="1">
                <a:solidFill>
                  <a:schemeClr val="tx2"/>
                </a:solidFill>
              </a:rPr>
              <a:t>Nº</a:t>
            </a:r>
            <a:r>
              <a:rPr lang="es-ES" sz="1600" dirty="0">
                <a:solidFill>
                  <a:schemeClr val="tx2"/>
                </a:solidFill>
              </a:rPr>
              <a:t> 2988</a:t>
            </a:r>
          </a:p>
        </p:txBody>
      </p:sp>
    </p:spTree>
    <p:extLst>
      <p:ext uri="{BB962C8B-B14F-4D97-AF65-F5344CB8AC3E}">
        <p14:creationId xmlns:p14="http://schemas.microsoft.com/office/powerpoint/2010/main" val="242965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2 Marcador de número de diapositiva">
            <a:extLst>
              <a:ext uri="{FF2B5EF4-FFF2-40B4-BE49-F238E27FC236}">
                <a16:creationId xmlns:a16="http://schemas.microsoft.com/office/drawing/2014/main" id="{8EF64461-B2EE-4E49-A36D-22036195D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44CB83-D74E-4F3B-83A7-7AC6D61A559C}" type="slidenum">
              <a:rPr lang="es-ES_tradnl" altLang="es-AR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s-ES_tradnl" altLang="es-AR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0B634DA8-D385-4532-95CC-2F45582E752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06700" y="398463"/>
            <a:ext cx="6337300" cy="1325562"/>
          </a:xfrm>
        </p:spPr>
        <p:txBody>
          <a:bodyPr/>
          <a:lstStyle/>
          <a:p>
            <a:pPr eaLnBrk="1" hangingPunct="1"/>
            <a:r>
              <a:rPr lang="es-AR" altLang="es-AR" b="1"/>
              <a:t/>
            </a:r>
            <a:br>
              <a:rPr lang="es-AR" altLang="es-AR" b="1"/>
            </a:br>
            <a:endParaRPr lang="es-ES" altLang="es-AR" b="1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A8810A0-EAEA-4777-BBB3-E7DC3863E3BA}"/>
              </a:ext>
            </a:extLst>
          </p:cNvPr>
          <p:cNvSpPr txBox="1"/>
          <p:nvPr/>
        </p:nvSpPr>
        <p:spPr>
          <a:xfrm>
            <a:off x="6911752" y="533510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solidFill>
                  <a:schemeClr val="tx2"/>
                </a:solidFill>
              </a:rPr>
              <a:t>Disposición 36 CGP 2017</a:t>
            </a:r>
            <a:endParaRPr lang="es-ES" sz="1600" dirty="0">
              <a:solidFill>
                <a:schemeClr val="tx2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5967" y="352287"/>
            <a:ext cx="4415785" cy="6369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56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2 Marcador de número de diapositiva">
            <a:extLst>
              <a:ext uri="{FF2B5EF4-FFF2-40B4-BE49-F238E27FC236}">
                <a16:creationId xmlns:a16="http://schemas.microsoft.com/office/drawing/2014/main" id="{8EF64461-B2EE-4E49-A36D-22036195D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44CB83-D74E-4F3B-83A7-7AC6D61A559C}" type="slidenum">
              <a:rPr lang="es-ES_tradnl" altLang="es-AR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s-ES_tradnl" altLang="es-AR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0B634DA8-D385-4532-95CC-2F45582E752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06700" y="398463"/>
            <a:ext cx="6337300" cy="1325562"/>
          </a:xfrm>
        </p:spPr>
        <p:txBody>
          <a:bodyPr/>
          <a:lstStyle/>
          <a:p>
            <a:pPr eaLnBrk="1" hangingPunct="1"/>
            <a:r>
              <a:rPr lang="es-AR" altLang="es-AR" b="1"/>
              <a:t/>
            </a:r>
            <a:br>
              <a:rPr lang="es-AR" altLang="es-AR" b="1"/>
            </a:br>
            <a:endParaRPr lang="es-ES" altLang="es-AR" b="1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A8810A0-EAEA-4777-BBB3-E7DC3863E3BA}"/>
              </a:ext>
            </a:extLst>
          </p:cNvPr>
          <p:cNvSpPr txBox="1"/>
          <p:nvPr/>
        </p:nvSpPr>
        <p:spPr>
          <a:xfrm>
            <a:off x="6911752" y="533510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solidFill>
                  <a:schemeClr val="tx2"/>
                </a:solidFill>
              </a:rPr>
              <a:t>Disposición 36 CGP 2017</a:t>
            </a:r>
            <a:endParaRPr lang="es-ES" sz="1600" dirty="0">
              <a:solidFill>
                <a:schemeClr val="tx2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0396" y="1446664"/>
            <a:ext cx="6943208" cy="3964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41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2 Marcador de número de diapositiva">
            <a:extLst>
              <a:ext uri="{FF2B5EF4-FFF2-40B4-BE49-F238E27FC236}">
                <a16:creationId xmlns:a16="http://schemas.microsoft.com/office/drawing/2014/main" id="{176F7B5D-53DF-4C13-BB4B-A25B0E2A1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556642A-F55F-4951-A3CE-4B71217F0B53}" type="slidenum">
              <a:rPr lang="es-ES_tradnl" altLang="es-AR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s-ES_tradnl" altLang="es-AR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B815CD65-E01D-4CFF-95DB-2C4C57300CFA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279400" y="723900"/>
            <a:ext cx="8529637" cy="78359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s-AR" altLang="es-AR" sz="3600" b="1" dirty="0" smtClean="0"/>
              <a:t>Art. 7° Total Deuda Impaga </a:t>
            </a:r>
            <a:br>
              <a:rPr lang="es-AR" altLang="es-AR" sz="3600" b="1" dirty="0" smtClean="0"/>
            </a:br>
            <a:r>
              <a:rPr lang="es-AR" altLang="es-AR" sz="2800" dirty="0" smtClean="0"/>
              <a:t>Presupuestaria- Patrimonial</a:t>
            </a:r>
            <a:br>
              <a:rPr lang="es-AR" altLang="es-AR" sz="2800" dirty="0" smtClean="0"/>
            </a:br>
            <a:r>
              <a:rPr lang="es-AR" altLang="es-AR" sz="2800" dirty="0" smtClean="0"/>
              <a:t>FONDOS DE TERCEROS- Inventario</a:t>
            </a:r>
            <a:br>
              <a:rPr lang="es-AR" altLang="es-AR" sz="2800" dirty="0" smtClean="0"/>
            </a:br>
            <a:r>
              <a:rPr lang="es-AR" altLang="es-AR" sz="2800" dirty="0" smtClean="0"/>
              <a:t> </a:t>
            </a:r>
            <a:r>
              <a:rPr lang="es-AR" altLang="es-AR" b="1" dirty="0"/>
              <a:t/>
            </a:r>
            <a:br>
              <a:rPr lang="es-AR" altLang="es-AR" b="1" dirty="0"/>
            </a:br>
            <a:r>
              <a:rPr lang="es-AR" altLang="es-AR" sz="3600" b="1" dirty="0" smtClean="0"/>
              <a:t>Art. 8°- Detalle de remitos recibidos de proveedores</a:t>
            </a:r>
            <a:br>
              <a:rPr lang="es-AR" altLang="es-AR" sz="3600" b="1" dirty="0" smtClean="0"/>
            </a:br>
            <a:r>
              <a:rPr lang="es-AR" altLang="es-AR" sz="3600" dirty="0" smtClean="0"/>
              <a:t>“</a:t>
            </a:r>
            <a:r>
              <a:rPr lang="es-AR" altLang="es-AR" sz="2800" dirty="0" smtClean="0"/>
              <a:t>Que no se hayan REGISTRADO”</a:t>
            </a:r>
            <a:br>
              <a:rPr lang="es-AR" altLang="es-AR" sz="2800" dirty="0" smtClean="0"/>
            </a:br>
            <a:r>
              <a:rPr lang="es-AR" altLang="es-AR" sz="2800" dirty="0" smtClean="0"/>
              <a:t>COLOCAR “NO EXISTEN” </a:t>
            </a:r>
            <a:r>
              <a:rPr lang="es-AR" altLang="es-AR" sz="2800" b="1" dirty="0" smtClean="0">
                <a:solidFill>
                  <a:srgbClr val="FF0000"/>
                </a:solidFill>
              </a:rPr>
              <a:t>POR QUE???</a:t>
            </a:r>
            <a:br>
              <a:rPr lang="es-AR" altLang="es-AR" sz="2800" b="1" dirty="0" smtClean="0">
                <a:solidFill>
                  <a:srgbClr val="FF0000"/>
                </a:solidFill>
              </a:rPr>
            </a:br>
            <a:r>
              <a:rPr lang="es-AR" altLang="es-AR" sz="2800" dirty="0" smtClean="0"/>
              <a:t/>
            </a:r>
            <a:br>
              <a:rPr lang="es-AR" altLang="es-AR" sz="2800" dirty="0" smtClean="0"/>
            </a:br>
            <a:r>
              <a:rPr lang="es-AR" altLang="es-AR" sz="3600" b="1" dirty="0" smtClean="0"/>
              <a:t>Art. 9°- Detalle de Facturas recibidas de proveedores</a:t>
            </a:r>
            <a:br>
              <a:rPr lang="es-AR" altLang="es-AR" sz="3600" b="1" dirty="0" smtClean="0"/>
            </a:br>
            <a:r>
              <a:rPr lang="es-AR" altLang="es-AR" sz="2800" dirty="0" smtClean="0">
                <a:solidFill>
                  <a:srgbClr val="FF0000"/>
                </a:solidFill>
              </a:rPr>
              <a:t>IDEM ANTERIOR </a:t>
            </a:r>
            <a:br>
              <a:rPr lang="es-AR" altLang="es-AR" sz="2800" dirty="0" smtClean="0">
                <a:solidFill>
                  <a:srgbClr val="FF0000"/>
                </a:solidFill>
              </a:rPr>
            </a:br>
            <a:r>
              <a:rPr lang="es-AR" altLang="es-AR" sz="2800" dirty="0">
                <a:solidFill>
                  <a:srgbClr val="FF0000"/>
                </a:solidFill>
              </a:rPr>
              <a:t/>
            </a:r>
            <a:br>
              <a:rPr lang="es-AR" altLang="es-AR" sz="2800" dirty="0">
                <a:solidFill>
                  <a:srgbClr val="FF0000"/>
                </a:solidFill>
              </a:rPr>
            </a:br>
            <a:r>
              <a:rPr lang="es-AR" altLang="es-AR" b="1" dirty="0"/>
              <a:t/>
            </a:r>
            <a:br>
              <a:rPr lang="es-AR" altLang="es-AR" b="1" dirty="0"/>
            </a:br>
            <a:endParaRPr lang="es-ES" altLang="es-AR" b="1" dirty="0"/>
          </a:p>
        </p:txBody>
      </p:sp>
    </p:spTree>
    <p:extLst>
      <p:ext uri="{BB962C8B-B14F-4D97-AF65-F5344CB8AC3E}">
        <p14:creationId xmlns:p14="http://schemas.microsoft.com/office/powerpoint/2010/main" val="253924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2 Marcador de número de diapositiva">
            <a:extLst>
              <a:ext uri="{FF2B5EF4-FFF2-40B4-BE49-F238E27FC236}">
                <a16:creationId xmlns:a16="http://schemas.microsoft.com/office/drawing/2014/main" id="{176F7B5D-53DF-4C13-BB4B-A25B0E2A1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556642A-F55F-4951-A3CE-4B71217F0B53}" type="slidenum">
              <a:rPr lang="es-ES_tradnl" altLang="es-AR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s-ES_tradnl" altLang="es-AR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B815CD65-E01D-4CFF-95DB-2C4C57300CFA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289792" y="-225136"/>
            <a:ext cx="8529637" cy="842471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s-AR" altLang="es-AR" sz="3600" b="1" dirty="0" smtClean="0"/>
              <a:t>Art. 10° Estado MENSUAL de Movimientos de Fondos y Valores </a:t>
            </a:r>
            <a:br>
              <a:rPr lang="es-AR" altLang="es-AR" sz="3600" b="1" dirty="0" smtClean="0"/>
            </a:br>
            <a:r>
              <a:rPr lang="es-AR" altLang="es-AR" sz="2800" dirty="0" smtClean="0"/>
              <a:t/>
            </a:r>
            <a:br>
              <a:rPr lang="es-AR" altLang="es-AR" sz="2800" dirty="0" smtClean="0"/>
            </a:br>
            <a:r>
              <a:rPr lang="es-AR" altLang="es-AR" sz="2800" dirty="0" smtClean="0"/>
              <a:t>Desde Primer día mes anterior HASTA fecha de CORTE</a:t>
            </a:r>
            <a:br>
              <a:rPr lang="es-AR" altLang="es-AR" sz="2800" dirty="0" smtClean="0"/>
            </a:br>
            <a:r>
              <a:rPr lang="es-AR" altLang="es-AR" sz="2800" dirty="0" smtClean="0"/>
              <a:t> - </a:t>
            </a:r>
            <a:r>
              <a:rPr lang="es-AR" altLang="es-AR" sz="2800" b="1" dirty="0" smtClean="0"/>
              <a:t>ANEXOS IX</a:t>
            </a:r>
            <a:br>
              <a:rPr lang="es-AR" altLang="es-AR" sz="2800" b="1" dirty="0" smtClean="0"/>
            </a:br>
            <a:r>
              <a:rPr lang="es-AR" altLang="es-AR" sz="2800" b="1" dirty="0" smtClean="0"/>
              <a:t>- Modelo estado contable  presupuestario y financiero </a:t>
            </a:r>
            <a:r>
              <a:rPr lang="es-AR" altLang="es-AR" sz="2800" b="1" dirty="0"/>
              <a:t/>
            </a:r>
            <a:br>
              <a:rPr lang="es-AR" altLang="es-AR" sz="2800" b="1" dirty="0"/>
            </a:br>
            <a:r>
              <a:rPr lang="es-AR" altLang="es-AR" sz="2800" b="1" dirty="0" smtClean="0"/>
              <a:t>- Estado de Origen y Aplicación de Fondos</a:t>
            </a:r>
            <a:r>
              <a:rPr lang="es-AR" altLang="es-AR" sz="2800" dirty="0" smtClean="0"/>
              <a:t> </a:t>
            </a:r>
            <a:br>
              <a:rPr lang="es-AR" altLang="es-AR" sz="2800" dirty="0" smtClean="0"/>
            </a:br>
            <a:r>
              <a:rPr lang="es-AR" altLang="es-AR" b="1" dirty="0"/>
              <a:t/>
            </a:r>
            <a:br>
              <a:rPr lang="es-AR" altLang="es-AR" b="1" dirty="0"/>
            </a:br>
            <a:r>
              <a:rPr lang="es-AR" altLang="es-AR" sz="3600" b="1" dirty="0" smtClean="0"/>
              <a:t>Art. 11°- Balance de Sumas y Saldos</a:t>
            </a:r>
            <a:br>
              <a:rPr lang="es-AR" altLang="es-AR" sz="3600" b="1" dirty="0" smtClean="0"/>
            </a:br>
            <a:r>
              <a:rPr lang="es-AR" altLang="es-AR" sz="2800" dirty="0" smtClean="0"/>
              <a:t>Acumulado a fecha de corte</a:t>
            </a:r>
            <a:br>
              <a:rPr lang="es-AR" altLang="es-AR" sz="2800" dirty="0" smtClean="0"/>
            </a:br>
            <a:r>
              <a:rPr lang="es-AR" altLang="es-AR" sz="2800" dirty="0"/>
              <a:t/>
            </a:r>
            <a:br>
              <a:rPr lang="es-AR" altLang="es-AR" sz="2800" dirty="0"/>
            </a:br>
            <a:r>
              <a:rPr lang="es-AR" altLang="es-AR" sz="2800" dirty="0" smtClean="0"/>
              <a:t/>
            </a:r>
            <a:br>
              <a:rPr lang="es-AR" altLang="es-AR" sz="2800" dirty="0" smtClean="0"/>
            </a:br>
            <a:r>
              <a:rPr lang="es-AR" altLang="es-AR" b="1" dirty="0"/>
              <a:t/>
            </a:r>
            <a:br>
              <a:rPr lang="es-AR" altLang="es-AR" b="1" dirty="0"/>
            </a:br>
            <a:endParaRPr lang="es-ES" altLang="es-AR" b="1" dirty="0"/>
          </a:p>
        </p:txBody>
      </p:sp>
    </p:spTree>
    <p:extLst>
      <p:ext uri="{BB962C8B-B14F-4D97-AF65-F5344CB8AC3E}">
        <p14:creationId xmlns:p14="http://schemas.microsoft.com/office/powerpoint/2010/main" val="227288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ctrTitle" idx="4294967295"/>
          </p:nvPr>
        </p:nvSpPr>
        <p:spPr>
          <a:xfrm>
            <a:off x="922789" y="1837981"/>
            <a:ext cx="7606849" cy="3139321"/>
          </a:xfrm>
        </p:spPr>
        <p:txBody>
          <a:bodyPr wrap="square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es-ES" b="1" dirty="0">
                <a:latin typeface="Arial" pitchFamily="18"/>
              </a:rPr>
              <a:t>RENDICION DE CUENTAS </a:t>
            </a:r>
            <a:br>
              <a:rPr lang="es-ES" b="1" dirty="0">
                <a:latin typeface="Arial" pitchFamily="18"/>
              </a:rPr>
            </a:br>
            <a:r>
              <a:rPr lang="es-ES" b="1" dirty="0" smtClean="0">
                <a:latin typeface="Arial" pitchFamily="18"/>
              </a:rPr>
              <a:t/>
            </a:r>
            <a:br>
              <a:rPr lang="es-ES" b="1" dirty="0" smtClean="0">
                <a:latin typeface="Arial" pitchFamily="18"/>
              </a:rPr>
            </a:br>
            <a:r>
              <a:rPr lang="es-ES" b="1" dirty="0" smtClean="0">
                <a:latin typeface="Arial" pitchFamily="18"/>
              </a:rPr>
              <a:t>ACUERDO 870</a:t>
            </a:r>
            <a:br>
              <a:rPr lang="es-ES" b="1" dirty="0" smtClean="0">
                <a:latin typeface="Arial" pitchFamily="18"/>
              </a:rPr>
            </a:br>
            <a:r>
              <a:rPr lang="es-ES" b="1" dirty="0" smtClean="0">
                <a:latin typeface="Arial" pitchFamily="18"/>
              </a:rPr>
              <a:t/>
            </a:r>
            <a:br>
              <a:rPr lang="es-ES" b="1" dirty="0" smtClean="0">
                <a:latin typeface="Arial" pitchFamily="18"/>
              </a:rPr>
            </a:br>
            <a:r>
              <a:rPr lang="es-ES" b="1" dirty="0" smtClean="0">
                <a:latin typeface="Arial" pitchFamily="18"/>
              </a:rPr>
              <a:t>CAMBIO DE AUTORIDADES</a:t>
            </a:r>
            <a:endParaRPr lang="es-AR" b="1" dirty="0">
              <a:latin typeface="Arial" pitchFamily="18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989" y="157804"/>
            <a:ext cx="1932798" cy="949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482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2 Marcador de número de diapositiva">
            <a:extLst>
              <a:ext uri="{FF2B5EF4-FFF2-40B4-BE49-F238E27FC236}">
                <a16:creationId xmlns:a16="http://schemas.microsoft.com/office/drawing/2014/main" id="{8EF64461-B2EE-4E49-A36D-22036195D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44CB83-D74E-4F3B-83A7-7AC6D61A559C}" type="slidenum">
              <a:rPr lang="es-ES_tradnl" altLang="es-AR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s-ES_tradnl" altLang="es-AR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0B634DA8-D385-4532-95CC-2F45582E752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06700" y="398463"/>
            <a:ext cx="6337300" cy="1325562"/>
          </a:xfrm>
        </p:spPr>
        <p:txBody>
          <a:bodyPr/>
          <a:lstStyle/>
          <a:p>
            <a:pPr eaLnBrk="1" hangingPunct="1"/>
            <a:r>
              <a:rPr lang="es-AR" altLang="es-AR" b="1"/>
              <a:t/>
            </a:r>
            <a:br>
              <a:rPr lang="es-AR" altLang="es-AR" b="1"/>
            </a:br>
            <a:endParaRPr lang="es-ES" altLang="es-AR" b="1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BA050F1-9AA3-4D09-91B9-DF0DFEE30B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95278"/>
            <a:ext cx="9144000" cy="4467443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DF726FCE-3DC1-4B9D-AD70-0A747D2A8959}"/>
              </a:ext>
            </a:extLst>
          </p:cNvPr>
          <p:cNvSpPr txBox="1"/>
          <p:nvPr/>
        </p:nvSpPr>
        <p:spPr>
          <a:xfrm>
            <a:off x="7272226" y="593930"/>
            <a:ext cx="1754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tx2"/>
                </a:solidFill>
              </a:rPr>
              <a:t>Acuerdo </a:t>
            </a:r>
            <a:r>
              <a:rPr lang="es-ES" sz="1600" dirty="0" err="1">
                <a:solidFill>
                  <a:schemeClr val="tx2"/>
                </a:solidFill>
              </a:rPr>
              <a:t>Nº</a:t>
            </a:r>
            <a:r>
              <a:rPr lang="es-ES" sz="1600" dirty="0">
                <a:solidFill>
                  <a:schemeClr val="tx2"/>
                </a:solidFill>
              </a:rPr>
              <a:t> 2988</a:t>
            </a:r>
          </a:p>
        </p:txBody>
      </p:sp>
    </p:spTree>
    <p:extLst>
      <p:ext uri="{BB962C8B-B14F-4D97-AF65-F5344CB8AC3E}">
        <p14:creationId xmlns:p14="http://schemas.microsoft.com/office/powerpoint/2010/main" val="17497852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2 Marcador de número de diapositiva">
            <a:extLst>
              <a:ext uri="{FF2B5EF4-FFF2-40B4-BE49-F238E27FC236}">
                <a16:creationId xmlns:a16="http://schemas.microsoft.com/office/drawing/2014/main" id="{176F7B5D-53DF-4C13-BB4B-A25B0E2A1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556642A-F55F-4951-A3CE-4B71217F0B53}" type="slidenum">
              <a:rPr lang="es-ES_tradnl" altLang="es-AR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s-ES_tradnl" altLang="es-AR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B815CD65-E01D-4CFF-95DB-2C4C57300CFA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113146" y="-1028700"/>
            <a:ext cx="8529637" cy="11815041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s-AR" altLang="es-AR" sz="3600" b="1" dirty="0" smtClean="0"/>
              <a:t>Art. 12° Inventarios- A fecha CORTE</a:t>
            </a:r>
            <a:br>
              <a:rPr lang="es-AR" altLang="es-AR" sz="3600" b="1" dirty="0" smtClean="0"/>
            </a:br>
            <a:r>
              <a:rPr lang="es-AR" altLang="es-AR" sz="3600" b="1" dirty="0" smtClean="0"/>
              <a:t>Inventario General de Bienes de Uso- </a:t>
            </a:r>
            <a:r>
              <a:rPr lang="es-AR" altLang="es-AR" sz="2800" dirty="0" smtClean="0"/>
              <a:t>Anexo XIII</a:t>
            </a:r>
            <a:r>
              <a:rPr lang="es-AR" altLang="es-AR" sz="3600" b="1" dirty="0" smtClean="0"/>
              <a:t/>
            </a:r>
            <a:br>
              <a:rPr lang="es-AR" altLang="es-AR" sz="3600" b="1" dirty="0" smtClean="0"/>
            </a:br>
            <a:r>
              <a:rPr lang="es-AR" altLang="es-AR" sz="3600" b="1" dirty="0" smtClean="0"/>
              <a:t>Inventario de Bienes de Consumo</a:t>
            </a:r>
            <a:br>
              <a:rPr lang="es-AR" altLang="es-AR" sz="3600" b="1" dirty="0" smtClean="0"/>
            </a:br>
            <a:r>
              <a:rPr lang="es-AR" altLang="es-AR" sz="3600" dirty="0" smtClean="0">
                <a:solidFill>
                  <a:srgbClr val="FF0000"/>
                </a:solidFill>
              </a:rPr>
              <a:t>Control Físico en cada DEPÓSITO firmado por su responsable. </a:t>
            </a:r>
            <a:br>
              <a:rPr lang="es-AR" altLang="es-AR" sz="3600" dirty="0" smtClean="0">
                <a:solidFill>
                  <a:srgbClr val="FF0000"/>
                </a:solidFill>
              </a:rPr>
            </a:br>
            <a:r>
              <a:rPr lang="es-AR" altLang="es-AR" sz="3600" b="1" dirty="0" smtClean="0"/>
              <a:t>Inventario de Cuentas por Cobrar</a:t>
            </a:r>
            <a:r>
              <a:rPr lang="es-AR" altLang="es-AR" sz="2800" dirty="0" smtClean="0"/>
              <a:t/>
            </a:r>
            <a:br>
              <a:rPr lang="es-AR" altLang="es-AR" sz="2800" dirty="0" smtClean="0"/>
            </a:br>
            <a:r>
              <a:rPr lang="es-AR" altLang="es-AR" sz="2800" dirty="0" smtClean="0"/>
              <a:t>SUSCRIPTOS POR CADA UNO DE LOS RESPONSABLES</a:t>
            </a:r>
            <a:br>
              <a:rPr lang="es-AR" altLang="es-AR" sz="2800" dirty="0" smtClean="0"/>
            </a:br>
            <a:r>
              <a:rPr lang="es-AR" altLang="es-AR" sz="2800" dirty="0" smtClean="0"/>
              <a:t>CRÉDITOS O COBRANZA</a:t>
            </a:r>
            <a:r>
              <a:rPr lang="es-AR" altLang="es-AR" b="1" dirty="0"/>
              <a:t/>
            </a:r>
            <a:br>
              <a:rPr lang="es-AR" altLang="es-AR" b="1" dirty="0"/>
            </a:br>
            <a:r>
              <a:rPr lang="es-AR" altLang="es-AR" b="1" dirty="0" smtClean="0"/>
              <a:t>NO solo FIRMA  del CONTABLE. </a:t>
            </a:r>
            <a:br>
              <a:rPr lang="es-AR" altLang="es-AR" b="1" dirty="0" smtClean="0"/>
            </a:br>
            <a:r>
              <a:rPr lang="es-AR" altLang="es-AR" b="1" dirty="0"/>
              <a:t/>
            </a:r>
            <a:br>
              <a:rPr lang="es-AR" altLang="es-AR" b="1" dirty="0"/>
            </a:br>
            <a:r>
              <a:rPr lang="es-AR" altLang="es-AR" b="1" dirty="0" smtClean="0"/>
              <a:t/>
            </a:r>
            <a:br>
              <a:rPr lang="es-AR" altLang="es-AR" b="1" dirty="0" smtClean="0"/>
            </a:br>
            <a:r>
              <a:rPr lang="es-AR" altLang="es-AR" b="1" dirty="0"/>
              <a:t/>
            </a:r>
            <a:br>
              <a:rPr lang="es-AR" altLang="es-AR" b="1" dirty="0"/>
            </a:br>
            <a:r>
              <a:rPr lang="es-AR" altLang="es-AR" b="1" dirty="0" smtClean="0"/>
              <a:t/>
            </a:r>
            <a:br>
              <a:rPr lang="es-AR" altLang="es-AR" b="1" dirty="0" smtClean="0"/>
            </a:br>
            <a:endParaRPr lang="es-ES" altLang="es-AR" b="1" dirty="0"/>
          </a:p>
        </p:txBody>
      </p:sp>
    </p:spTree>
    <p:extLst>
      <p:ext uri="{BB962C8B-B14F-4D97-AF65-F5344CB8AC3E}">
        <p14:creationId xmlns:p14="http://schemas.microsoft.com/office/powerpoint/2010/main" val="324779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2 Marcador de número de diapositiva">
            <a:extLst>
              <a:ext uri="{FF2B5EF4-FFF2-40B4-BE49-F238E27FC236}">
                <a16:creationId xmlns:a16="http://schemas.microsoft.com/office/drawing/2014/main" id="{8EF64461-B2EE-4E49-A36D-22036195D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44CB83-D74E-4F3B-83A7-7AC6D61A559C}" type="slidenum">
              <a:rPr lang="es-ES_tradnl" altLang="es-AR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s-ES_tradnl" altLang="es-AR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0B634DA8-D385-4532-95CC-2F45582E752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06700" y="398463"/>
            <a:ext cx="6337300" cy="1325562"/>
          </a:xfrm>
        </p:spPr>
        <p:txBody>
          <a:bodyPr/>
          <a:lstStyle/>
          <a:p>
            <a:pPr eaLnBrk="1" hangingPunct="1"/>
            <a:r>
              <a:rPr lang="es-AR" altLang="es-AR" b="1"/>
              <a:t/>
            </a:r>
            <a:br>
              <a:rPr lang="es-AR" altLang="es-AR" b="1"/>
            </a:br>
            <a:endParaRPr lang="es-ES" altLang="es-AR" b="1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DB99B65-F8BA-4411-A2C0-F8E022C234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99596"/>
            <a:ext cx="9144000" cy="6022775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3603521C-F518-4B78-ABDE-ABCF2187287C}"/>
              </a:ext>
            </a:extLst>
          </p:cNvPr>
          <p:cNvSpPr txBox="1"/>
          <p:nvPr/>
        </p:nvSpPr>
        <p:spPr>
          <a:xfrm>
            <a:off x="7272226" y="593930"/>
            <a:ext cx="1754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tx2"/>
                </a:solidFill>
              </a:rPr>
              <a:t>Acuerdo </a:t>
            </a:r>
            <a:r>
              <a:rPr lang="es-ES" sz="1600" dirty="0" err="1">
                <a:solidFill>
                  <a:schemeClr val="tx2"/>
                </a:solidFill>
              </a:rPr>
              <a:t>Nº</a:t>
            </a:r>
            <a:r>
              <a:rPr lang="es-ES" sz="1600" dirty="0">
                <a:solidFill>
                  <a:schemeClr val="tx2"/>
                </a:solidFill>
              </a:rPr>
              <a:t> 2988</a:t>
            </a:r>
          </a:p>
        </p:txBody>
      </p:sp>
    </p:spTree>
    <p:extLst>
      <p:ext uri="{BB962C8B-B14F-4D97-AF65-F5344CB8AC3E}">
        <p14:creationId xmlns:p14="http://schemas.microsoft.com/office/powerpoint/2010/main" val="226701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2 Marcador de número de diapositiva">
            <a:extLst>
              <a:ext uri="{FF2B5EF4-FFF2-40B4-BE49-F238E27FC236}">
                <a16:creationId xmlns:a16="http://schemas.microsoft.com/office/drawing/2014/main" id="{176F7B5D-53DF-4C13-BB4B-A25B0E2A1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556642A-F55F-4951-A3CE-4B71217F0B53}" type="slidenum">
              <a:rPr lang="es-ES_tradnl" altLang="es-AR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s-ES_tradnl" altLang="es-AR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B815CD65-E01D-4CFF-95DB-2C4C57300CFA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113146" y="-1039091"/>
            <a:ext cx="8529637" cy="11815041"/>
          </a:xfrm>
        </p:spPr>
        <p:txBody>
          <a:bodyPr>
            <a:normAutofit/>
          </a:bodyPr>
          <a:lstStyle/>
          <a:p>
            <a:pPr algn="ctr"/>
            <a:r>
              <a:rPr lang="es-AR" altLang="es-AR" sz="3600" b="1" dirty="0" smtClean="0"/>
              <a:t>Art. 13°- </a:t>
            </a:r>
            <a:r>
              <a:rPr lang="es-ES" sz="3600" b="1" dirty="0"/>
              <a:t>Detalle de los Cargos de Planta permanente y transitoria, y Cantidad de Contratos de Locación de servicios u </a:t>
            </a:r>
            <a:r>
              <a:rPr lang="es-ES" sz="3600" b="1" dirty="0" smtClean="0"/>
              <a:t>obras</a:t>
            </a:r>
            <a:br>
              <a:rPr lang="es-ES" sz="3600" b="1" dirty="0" smtClean="0"/>
            </a:br>
            <a:r>
              <a:rPr lang="es-ES" sz="2800" b="1" dirty="0" smtClean="0"/>
              <a:t>Anexo 19 Acuerdo 3949</a:t>
            </a:r>
            <a:br>
              <a:rPr lang="es-ES" sz="2800" b="1" dirty="0" smtClean="0"/>
            </a:b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3600" b="1" dirty="0" smtClean="0"/>
              <a:t>Artículo 14°- Detalle de la Deuda Pública</a:t>
            </a:r>
            <a:br>
              <a:rPr lang="es-ES" sz="3600" b="1" dirty="0" smtClean="0"/>
            </a:br>
            <a:r>
              <a:rPr lang="es-ES" sz="2800" b="1" dirty="0" smtClean="0"/>
              <a:t>Anexo 5 Acuerdo 3949</a:t>
            </a:r>
            <a:br>
              <a:rPr lang="es-ES" sz="2800" b="1" dirty="0" smtClean="0"/>
            </a:br>
            <a:r>
              <a:rPr lang="es-ES" sz="3600" dirty="0"/>
              <a:t/>
            </a:r>
            <a:br>
              <a:rPr lang="es-ES" sz="3600" dirty="0"/>
            </a:br>
            <a:r>
              <a:rPr lang="es-AR" altLang="es-AR" sz="3600" b="1" dirty="0" smtClean="0"/>
              <a:t/>
            </a:r>
            <a:br>
              <a:rPr lang="es-AR" altLang="es-AR" sz="3600" b="1" dirty="0" smtClean="0"/>
            </a:br>
            <a:r>
              <a:rPr lang="es-AR" altLang="es-AR" b="1" dirty="0"/>
              <a:t/>
            </a:r>
            <a:br>
              <a:rPr lang="es-AR" altLang="es-AR" b="1" dirty="0"/>
            </a:br>
            <a:r>
              <a:rPr lang="es-AR" altLang="es-AR" b="1" dirty="0" smtClean="0"/>
              <a:t/>
            </a:r>
            <a:br>
              <a:rPr lang="es-AR" altLang="es-AR" b="1" dirty="0" smtClean="0"/>
            </a:br>
            <a:endParaRPr lang="es-ES" altLang="es-AR" b="1" dirty="0"/>
          </a:p>
        </p:txBody>
      </p:sp>
    </p:spTree>
    <p:extLst>
      <p:ext uri="{BB962C8B-B14F-4D97-AF65-F5344CB8AC3E}">
        <p14:creationId xmlns:p14="http://schemas.microsoft.com/office/powerpoint/2010/main" val="351160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2 Marcador de número de diapositiva">
            <a:extLst>
              <a:ext uri="{FF2B5EF4-FFF2-40B4-BE49-F238E27FC236}">
                <a16:creationId xmlns:a16="http://schemas.microsoft.com/office/drawing/2014/main" id="{8EF64461-B2EE-4E49-A36D-22036195D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44CB83-D74E-4F3B-83A7-7AC6D61A559C}" type="slidenum">
              <a:rPr lang="es-ES_tradnl" altLang="es-AR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s-ES_tradnl" altLang="es-AR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0B634DA8-D385-4532-95CC-2F45582E752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06700" y="398463"/>
            <a:ext cx="6337300" cy="1325562"/>
          </a:xfrm>
        </p:spPr>
        <p:txBody>
          <a:bodyPr/>
          <a:lstStyle/>
          <a:p>
            <a:pPr eaLnBrk="1" hangingPunct="1"/>
            <a:r>
              <a:rPr lang="es-AR" altLang="es-AR" b="1"/>
              <a:t/>
            </a:r>
            <a:br>
              <a:rPr lang="es-AR" altLang="es-AR" b="1"/>
            </a:br>
            <a:endParaRPr lang="es-ES" altLang="es-AR" b="1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D5CD66A-E0CF-4EFD-81CC-BB04E84A8C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49191"/>
            <a:ext cx="9144000" cy="4899186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2A8810A0-EAEA-4777-BBB3-E7DC3863E3BA}"/>
              </a:ext>
            </a:extLst>
          </p:cNvPr>
          <p:cNvSpPr txBox="1"/>
          <p:nvPr/>
        </p:nvSpPr>
        <p:spPr>
          <a:xfrm>
            <a:off x="7222485" y="519862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tx2"/>
                </a:solidFill>
              </a:rPr>
              <a:t>Acuerdo </a:t>
            </a:r>
            <a:r>
              <a:rPr lang="es-ES" sz="1600" dirty="0" err="1">
                <a:solidFill>
                  <a:schemeClr val="tx2"/>
                </a:solidFill>
              </a:rPr>
              <a:t>Nº</a:t>
            </a:r>
            <a:r>
              <a:rPr lang="es-ES" sz="1600" dirty="0">
                <a:solidFill>
                  <a:schemeClr val="tx2"/>
                </a:solidFill>
              </a:rPr>
              <a:t> 3949</a:t>
            </a:r>
          </a:p>
        </p:txBody>
      </p:sp>
    </p:spTree>
    <p:extLst>
      <p:ext uri="{BB962C8B-B14F-4D97-AF65-F5344CB8AC3E}">
        <p14:creationId xmlns:p14="http://schemas.microsoft.com/office/powerpoint/2010/main" val="17766446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2 Marcador de número de diapositiva">
            <a:extLst>
              <a:ext uri="{FF2B5EF4-FFF2-40B4-BE49-F238E27FC236}">
                <a16:creationId xmlns:a16="http://schemas.microsoft.com/office/drawing/2014/main" id="{8EF64461-B2EE-4E49-A36D-22036195D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44CB83-D74E-4F3B-83A7-7AC6D61A559C}" type="slidenum">
              <a:rPr lang="es-ES_tradnl" altLang="es-AR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s-ES_tradnl" altLang="es-AR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0B634DA8-D385-4532-95CC-2F45582E752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06700" y="398463"/>
            <a:ext cx="6337300" cy="1325562"/>
          </a:xfrm>
        </p:spPr>
        <p:txBody>
          <a:bodyPr/>
          <a:lstStyle/>
          <a:p>
            <a:pPr eaLnBrk="1" hangingPunct="1"/>
            <a:r>
              <a:rPr lang="es-AR" altLang="es-AR" b="1"/>
              <a:t/>
            </a:r>
            <a:br>
              <a:rPr lang="es-AR" altLang="es-AR" b="1"/>
            </a:br>
            <a:endParaRPr lang="es-ES" altLang="es-AR" b="1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8F90FE8-C94B-4A3F-964E-4190B555F13C}"/>
              </a:ext>
            </a:extLst>
          </p:cNvPr>
          <p:cNvSpPr txBox="1"/>
          <p:nvPr/>
        </p:nvSpPr>
        <p:spPr>
          <a:xfrm>
            <a:off x="7222485" y="519862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tx2"/>
                </a:solidFill>
              </a:rPr>
              <a:t>Acuerdo </a:t>
            </a:r>
            <a:r>
              <a:rPr lang="es-ES" sz="1600" dirty="0" err="1">
                <a:solidFill>
                  <a:schemeClr val="tx2"/>
                </a:solidFill>
              </a:rPr>
              <a:t>Nº</a:t>
            </a:r>
            <a:r>
              <a:rPr lang="es-ES" sz="1600" dirty="0">
                <a:solidFill>
                  <a:schemeClr val="tx2"/>
                </a:solidFill>
              </a:rPr>
              <a:t> 3949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2D59F7D-4E4D-4393-A616-FF4C66C20B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9" y="1509764"/>
            <a:ext cx="9144000" cy="4828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1893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2 Marcador de número de diapositiva">
            <a:extLst>
              <a:ext uri="{FF2B5EF4-FFF2-40B4-BE49-F238E27FC236}">
                <a16:creationId xmlns:a16="http://schemas.microsoft.com/office/drawing/2014/main" id="{176F7B5D-53DF-4C13-BB4B-A25B0E2A1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556642A-F55F-4951-A3CE-4B71217F0B53}" type="slidenum">
              <a:rPr lang="es-ES_tradnl" altLang="es-AR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s-ES_tradnl" altLang="es-AR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B815CD65-E01D-4CFF-95DB-2C4C57300CFA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113146" y="-1039091"/>
            <a:ext cx="8529637" cy="11815041"/>
          </a:xfrm>
        </p:spPr>
        <p:txBody>
          <a:bodyPr>
            <a:normAutofit/>
          </a:bodyPr>
          <a:lstStyle/>
          <a:p>
            <a:pPr algn="ctr"/>
            <a:r>
              <a:rPr lang="es-AR" altLang="es-AR" sz="3600" b="1" dirty="0" smtClean="0"/>
              <a:t>Art. 15° Detalle de los Juicios en ejecución</a:t>
            </a:r>
            <a:br>
              <a:rPr lang="es-AR" altLang="es-AR" sz="3600" b="1" dirty="0" smtClean="0"/>
            </a:br>
            <a:r>
              <a:rPr lang="es-AR" altLang="es-AR" sz="2800" b="1" dirty="0" smtClean="0"/>
              <a:t>Anexos 17 y 18 - Acuerdo 3949</a:t>
            </a:r>
            <a:br>
              <a:rPr lang="es-AR" altLang="es-AR" sz="2800" b="1" dirty="0" smtClean="0"/>
            </a:br>
            <a:r>
              <a:rPr lang="es-AR" altLang="es-AR" sz="3600" dirty="0" smtClean="0"/>
              <a:t/>
            </a:r>
            <a:br>
              <a:rPr lang="es-AR" altLang="es-AR" sz="3600" dirty="0" smtClean="0"/>
            </a:br>
            <a:r>
              <a:rPr lang="es-AR" altLang="es-AR" sz="3600" b="1" dirty="0" smtClean="0"/>
              <a:t>Art. 16° </a:t>
            </a:r>
            <a:r>
              <a:rPr lang="es-ES" sz="3600" b="1" dirty="0" smtClean="0"/>
              <a:t>Último </a:t>
            </a:r>
            <a:r>
              <a:rPr lang="es-ES" sz="3600" b="1" dirty="0"/>
              <a:t>número de las disposiciones normativas emitidas por la organización hasta la fecha del corte</a:t>
            </a:r>
            <a:r>
              <a:rPr lang="es-AR" altLang="es-AR" sz="3600" b="1" dirty="0" smtClean="0"/>
              <a:t/>
            </a:r>
            <a:br>
              <a:rPr lang="es-AR" altLang="es-AR" sz="3600" b="1" dirty="0" smtClean="0"/>
            </a:br>
            <a:r>
              <a:rPr lang="es-AR" altLang="es-AR" b="1" dirty="0"/>
              <a:t/>
            </a:r>
            <a:br>
              <a:rPr lang="es-AR" altLang="es-AR" b="1" dirty="0"/>
            </a:br>
            <a:r>
              <a:rPr lang="es-AR" altLang="es-AR" b="1" dirty="0" smtClean="0"/>
              <a:t/>
            </a:r>
            <a:br>
              <a:rPr lang="es-AR" altLang="es-AR" b="1" dirty="0" smtClean="0"/>
            </a:br>
            <a:r>
              <a:rPr lang="es-AR" altLang="es-AR" b="1" dirty="0"/>
              <a:t/>
            </a:r>
            <a:br>
              <a:rPr lang="es-AR" altLang="es-AR" b="1" dirty="0"/>
            </a:br>
            <a:r>
              <a:rPr lang="es-AR" altLang="es-AR" b="1" dirty="0" smtClean="0"/>
              <a:t/>
            </a:r>
            <a:br>
              <a:rPr lang="es-AR" altLang="es-AR" b="1" dirty="0" smtClean="0"/>
            </a:br>
            <a:endParaRPr lang="es-ES" altLang="es-AR" b="1" dirty="0"/>
          </a:p>
        </p:txBody>
      </p:sp>
    </p:spTree>
    <p:extLst>
      <p:ext uri="{BB962C8B-B14F-4D97-AF65-F5344CB8AC3E}">
        <p14:creationId xmlns:p14="http://schemas.microsoft.com/office/powerpoint/2010/main" val="214887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2 Marcador de número de diapositiva">
            <a:extLst>
              <a:ext uri="{FF2B5EF4-FFF2-40B4-BE49-F238E27FC236}">
                <a16:creationId xmlns:a16="http://schemas.microsoft.com/office/drawing/2014/main" id="{8EF64461-B2EE-4E49-A36D-22036195D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44CB83-D74E-4F3B-83A7-7AC6D61A559C}" type="slidenum">
              <a:rPr lang="es-ES_tradnl" altLang="es-AR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s-ES_tradnl" altLang="es-AR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0B634DA8-D385-4532-95CC-2F45582E752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06700" y="398463"/>
            <a:ext cx="6337300" cy="1325562"/>
          </a:xfrm>
        </p:spPr>
        <p:txBody>
          <a:bodyPr/>
          <a:lstStyle/>
          <a:p>
            <a:pPr eaLnBrk="1" hangingPunct="1"/>
            <a:r>
              <a:rPr lang="es-AR" altLang="es-AR" b="1"/>
              <a:t/>
            </a:r>
            <a:br>
              <a:rPr lang="es-AR" altLang="es-AR" b="1"/>
            </a:br>
            <a:endParaRPr lang="es-ES" altLang="es-AR" b="1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1004DA8-899C-4494-8E46-7C8A06F92F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24020"/>
            <a:ext cx="9144000" cy="4963634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D9350FA1-88E3-4FF5-B8C8-DE01F6BDD722}"/>
              </a:ext>
            </a:extLst>
          </p:cNvPr>
          <p:cNvSpPr txBox="1"/>
          <p:nvPr/>
        </p:nvSpPr>
        <p:spPr>
          <a:xfrm>
            <a:off x="7222485" y="519862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tx2"/>
                </a:solidFill>
              </a:rPr>
              <a:t>Acuerdo </a:t>
            </a:r>
            <a:r>
              <a:rPr lang="es-ES" sz="1600" dirty="0" err="1">
                <a:solidFill>
                  <a:schemeClr val="tx2"/>
                </a:solidFill>
              </a:rPr>
              <a:t>Nº</a:t>
            </a:r>
            <a:r>
              <a:rPr lang="es-ES" sz="1600" dirty="0">
                <a:solidFill>
                  <a:schemeClr val="tx2"/>
                </a:solidFill>
              </a:rPr>
              <a:t> 3949</a:t>
            </a:r>
          </a:p>
        </p:txBody>
      </p:sp>
    </p:spTree>
    <p:extLst>
      <p:ext uri="{BB962C8B-B14F-4D97-AF65-F5344CB8AC3E}">
        <p14:creationId xmlns:p14="http://schemas.microsoft.com/office/powerpoint/2010/main" val="29355871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2 Marcador de número de diapositiva">
            <a:extLst>
              <a:ext uri="{FF2B5EF4-FFF2-40B4-BE49-F238E27FC236}">
                <a16:creationId xmlns:a16="http://schemas.microsoft.com/office/drawing/2014/main" id="{8EF64461-B2EE-4E49-A36D-22036195D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44CB83-D74E-4F3B-83A7-7AC6D61A559C}" type="slidenum">
              <a:rPr lang="es-ES_tradnl" altLang="es-AR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s-ES_tradnl" altLang="es-AR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0B634DA8-D385-4532-95CC-2F45582E752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06700" y="398463"/>
            <a:ext cx="6337300" cy="1325562"/>
          </a:xfrm>
        </p:spPr>
        <p:txBody>
          <a:bodyPr/>
          <a:lstStyle/>
          <a:p>
            <a:pPr eaLnBrk="1" hangingPunct="1"/>
            <a:r>
              <a:rPr lang="es-AR" altLang="es-AR" b="1"/>
              <a:t/>
            </a:r>
            <a:br>
              <a:rPr lang="es-AR" altLang="es-AR" b="1"/>
            </a:br>
            <a:endParaRPr lang="es-ES" altLang="es-AR" b="1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40B6923-F1A9-4F7A-A68E-3EF063F1C9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49362"/>
            <a:ext cx="9144000" cy="4919630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B8155371-019A-4E47-97EB-E3080A30C7F5}"/>
              </a:ext>
            </a:extLst>
          </p:cNvPr>
          <p:cNvSpPr txBox="1"/>
          <p:nvPr/>
        </p:nvSpPr>
        <p:spPr>
          <a:xfrm>
            <a:off x="7222485" y="519862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tx2"/>
                </a:solidFill>
              </a:rPr>
              <a:t>Acuerdo </a:t>
            </a:r>
            <a:r>
              <a:rPr lang="es-ES" sz="1600" dirty="0" err="1">
                <a:solidFill>
                  <a:schemeClr val="tx2"/>
                </a:solidFill>
              </a:rPr>
              <a:t>Nº</a:t>
            </a:r>
            <a:r>
              <a:rPr lang="es-ES" sz="1600" dirty="0">
                <a:solidFill>
                  <a:schemeClr val="tx2"/>
                </a:solidFill>
              </a:rPr>
              <a:t> 3949</a:t>
            </a:r>
          </a:p>
        </p:txBody>
      </p:sp>
    </p:spTree>
    <p:extLst>
      <p:ext uri="{BB962C8B-B14F-4D97-AF65-F5344CB8AC3E}">
        <p14:creationId xmlns:p14="http://schemas.microsoft.com/office/powerpoint/2010/main" val="18025805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2 Marcador de número de diapositiva">
            <a:extLst>
              <a:ext uri="{FF2B5EF4-FFF2-40B4-BE49-F238E27FC236}">
                <a16:creationId xmlns:a16="http://schemas.microsoft.com/office/drawing/2014/main" id="{176F7B5D-53DF-4C13-BB4B-A25B0E2A1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556642A-F55F-4951-A3CE-4B71217F0B53}" type="slidenum">
              <a:rPr lang="es-ES_tradnl" altLang="es-AR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s-ES_tradnl" altLang="es-AR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B815CD65-E01D-4CFF-95DB-2C4C57300CFA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279400" y="723900"/>
            <a:ext cx="8529637" cy="78359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s-AR" altLang="es-AR" sz="3600" b="1" dirty="0" smtClean="0"/>
              <a:t>Art. 18° Constancia escrita y firmada de los intervinientes a la fecha corte.</a:t>
            </a:r>
            <a:br>
              <a:rPr lang="es-AR" altLang="es-AR" sz="3600" b="1" dirty="0" smtClean="0"/>
            </a:br>
            <a:r>
              <a:rPr lang="es-AR" altLang="es-AR" sz="2800" dirty="0" smtClean="0"/>
              <a:t>Último número de asiento y libros entregados del saliente al entrante</a:t>
            </a:r>
            <a:r>
              <a:rPr lang="es-AR" altLang="es-AR" sz="3600" b="1" dirty="0" smtClean="0"/>
              <a:t> </a:t>
            </a:r>
            <a:br>
              <a:rPr lang="es-AR" altLang="es-AR" sz="3600" b="1" dirty="0" smtClean="0"/>
            </a:br>
            <a:r>
              <a:rPr lang="es-AR" altLang="es-AR" sz="3600" b="1" dirty="0" smtClean="0"/>
              <a:t>Art. 19° Detalle de Fondos afectados</a:t>
            </a:r>
            <a:br>
              <a:rPr lang="es-AR" altLang="es-AR" sz="3600" b="1" dirty="0" smtClean="0"/>
            </a:br>
            <a:r>
              <a:rPr lang="es-AR" altLang="es-AR" sz="3600" b="1" dirty="0" smtClean="0"/>
              <a:t>pendientes de rendir a fecha de CORTE </a:t>
            </a:r>
            <a:br>
              <a:rPr lang="es-AR" altLang="es-AR" sz="3600" b="1" dirty="0" smtClean="0"/>
            </a:br>
            <a:r>
              <a:rPr lang="es-AR" altLang="es-AR" sz="3600" b="1" dirty="0" smtClean="0"/>
              <a:t> </a:t>
            </a:r>
            <a:r>
              <a:rPr lang="es-AR" altLang="es-AR" sz="2800" dirty="0" smtClean="0"/>
              <a:t/>
            </a:r>
            <a:br>
              <a:rPr lang="es-AR" altLang="es-AR" sz="2800" dirty="0" smtClean="0"/>
            </a:br>
            <a:r>
              <a:rPr lang="es-AR" altLang="es-AR" sz="2800" dirty="0" smtClean="0"/>
              <a:t>Declarar Uso transitorio a la fecha de corte Art. 34 Ley 8706</a:t>
            </a:r>
            <a:br>
              <a:rPr lang="es-AR" altLang="es-AR" sz="2800" dirty="0" smtClean="0"/>
            </a:br>
            <a:r>
              <a:rPr lang="es-AR" altLang="es-AR" sz="2800" b="1" dirty="0" smtClean="0"/>
              <a:t>Anexos V y VI Acuerdo 2988</a:t>
            </a:r>
            <a:r>
              <a:rPr lang="es-AR" altLang="es-AR" sz="2800" dirty="0"/>
              <a:t/>
            </a:r>
            <a:br>
              <a:rPr lang="es-AR" altLang="es-AR" sz="2800" dirty="0"/>
            </a:br>
            <a:r>
              <a:rPr lang="es-AR" altLang="es-AR" sz="2800" dirty="0" smtClean="0">
                <a:solidFill>
                  <a:srgbClr val="FF0000"/>
                </a:solidFill>
              </a:rPr>
              <a:t>Importancia??????</a:t>
            </a:r>
            <a:r>
              <a:rPr lang="es-AR" altLang="es-AR" sz="2800" dirty="0" smtClean="0"/>
              <a:t/>
            </a:r>
            <a:br>
              <a:rPr lang="es-AR" altLang="es-AR" sz="2800" dirty="0" smtClean="0"/>
            </a:br>
            <a:r>
              <a:rPr lang="es-AR" altLang="es-AR" b="1" dirty="0"/>
              <a:t/>
            </a:r>
            <a:br>
              <a:rPr lang="es-AR" altLang="es-AR" b="1" dirty="0"/>
            </a:br>
            <a:r>
              <a:rPr lang="es-AR" altLang="es-AR" b="1" dirty="0"/>
              <a:t/>
            </a:r>
            <a:br>
              <a:rPr lang="es-AR" altLang="es-AR" b="1" dirty="0"/>
            </a:br>
            <a:endParaRPr lang="es-ES" altLang="es-AR" b="1" dirty="0"/>
          </a:p>
        </p:txBody>
      </p:sp>
    </p:spTree>
    <p:extLst>
      <p:ext uri="{BB962C8B-B14F-4D97-AF65-F5344CB8AC3E}">
        <p14:creationId xmlns:p14="http://schemas.microsoft.com/office/powerpoint/2010/main" val="404991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2 Marcador de número de diapositiva">
            <a:extLst>
              <a:ext uri="{FF2B5EF4-FFF2-40B4-BE49-F238E27FC236}">
                <a16:creationId xmlns:a16="http://schemas.microsoft.com/office/drawing/2014/main" id="{176F7B5D-53DF-4C13-BB4B-A25B0E2A1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556642A-F55F-4951-A3CE-4B71217F0B53}" type="slidenum">
              <a:rPr lang="es-ES_tradnl" altLang="es-AR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s-ES_tradnl" altLang="es-AR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B815CD65-E01D-4CFF-95DB-2C4C57300CFA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214313" y="1443343"/>
            <a:ext cx="8529637" cy="554324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s-AR" altLang="es-AR" b="1" u="sng" dirty="0" smtClean="0"/>
              <a:t>Objetivos</a:t>
            </a:r>
            <a:r>
              <a:rPr lang="es-AR" altLang="es-AR" b="1" dirty="0" smtClean="0"/>
              <a:t/>
            </a:r>
            <a:br>
              <a:rPr lang="es-AR" altLang="es-AR" b="1" dirty="0" smtClean="0"/>
            </a:br>
            <a:r>
              <a:rPr lang="es-AR" altLang="es-AR" b="1" dirty="0" smtClean="0"/>
              <a:t/>
            </a:r>
            <a:br>
              <a:rPr lang="es-AR" altLang="es-AR" b="1" dirty="0" smtClean="0"/>
            </a:br>
            <a:r>
              <a:rPr lang="es-AR" altLang="es-AR" b="1" dirty="0" smtClean="0"/>
              <a:t>Orientación Pautas Corte</a:t>
            </a:r>
            <a:br>
              <a:rPr lang="es-AR" altLang="es-AR" b="1" dirty="0" smtClean="0"/>
            </a:br>
            <a:r>
              <a:rPr lang="es-AR" altLang="es-AR" b="1" dirty="0" smtClean="0"/>
              <a:t>Necesidad de su realización</a:t>
            </a:r>
            <a:br>
              <a:rPr lang="es-AR" altLang="es-AR" b="1" dirty="0" smtClean="0"/>
            </a:br>
            <a:r>
              <a:rPr lang="es-AR" altLang="es-AR" b="1" dirty="0" smtClean="0"/>
              <a:t>Estados contables a presentar</a:t>
            </a:r>
            <a:br>
              <a:rPr lang="es-AR" altLang="es-AR" b="1" dirty="0" smtClean="0"/>
            </a:br>
            <a:r>
              <a:rPr lang="es-AR" altLang="es-AR" b="1" dirty="0" smtClean="0"/>
              <a:t>Cambios en el ACTA </a:t>
            </a:r>
            <a:br>
              <a:rPr lang="es-AR" altLang="es-AR" b="1" dirty="0" smtClean="0"/>
            </a:br>
            <a:r>
              <a:rPr lang="es-AR" altLang="es-AR" b="1" dirty="0"/>
              <a:t/>
            </a:r>
            <a:br>
              <a:rPr lang="es-AR" altLang="es-AR" b="1" dirty="0"/>
            </a:br>
            <a:r>
              <a:rPr lang="es-AR" altLang="es-AR" b="1" dirty="0"/>
              <a:t/>
            </a:r>
            <a:br>
              <a:rPr lang="es-AR" altLang="es-AR" b="1" dirty="0"/>
            </a:br>
            <a:endParaRPr lang="es-ES" altLang="es-A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2 Marcador de número de diapositiva">
            <a:extLst>
              <a:ext uri="{FF2B5EF4-FFF2-40B4-BE49-F238E27FC236}">
                <a16:creationId xmlns:a16="http://schemas.microsoft.com/office/drawing/2014/main" id="{8EF64461-B2EE-4E49-A36D-22036195D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44CB83-D74E-4F3B-83A7-7AC6D61A559C}" type="slidenum">
              <a:rPr lang="es-ES_tradnl" altLang="es-AR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s-ES_tradnl" altLang="es-AR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0B634DA8-D385-4532-95CC-2F45582E752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06700" y="398463"/>
            <a:ext cx="6337300" cy="1325562"/>
          </a:xfrm>
        </p:spPr>
        <p:txBody>
          <a:bodyPr/>
          <a:lstStyle/>
          <a:p>
            <a:pPr eaLnBrk="1" hangingPunct="1"/>
            <a:r>
              <a:rPr lang="es-AR" altLang="es-AR" b="1"/>
              <a:t/>
            </a:r>
            <a:br>
              <a:rPr lang="es-AR" altLang="es-AR" b="1"/>
            </a:br>
            <a:endParaRPr lang="es-ES" altLang="es-AR" b="1"/>
          </a:p>
        </p:txBody>
      </p:sp>
      <p:sp>
        <p:nvSpPr>
          <p:cNvPr id="6" name="Rectángulo 7">
            <a:extLst>
              <a:ext uri="{FF2B5EF4-FFF2-40B4-BE49-F238E27FC236}">
                <a16:creationId xmlns:a16="http://schemas.microsoft.com/office/drawing/2014/main" id="{023B7450-D427-4ABD-87BD-060EEF80699A}"/>
              </a:ext>
            </a:extLst>
          </p:cNvPr>
          <p:cNvSpPr/>
          <p:nvPr/>
        </p:nvSpPr>
        <p:spPr bwMode="auto">
          <a:xfrm>
            <a:off x="214313" y="6286500"/>
            <a:ext cx="7358062" cy="35718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 sz="1058"/>
          </a:p>
        </p:txBody>
      </p:sp>
      <p:sp>
        <p:nvSpPr>
          <p:cNvPr id="7" name="17 Rectángulo">
            <a:extLst>
              <a:ext uri="{FF2B5EF4-FFF2-40B4-BE49-F238E27FC236}">
                <a16:creationId xmlns:a16="http://schemas.microsoft.com/office/drawing/2014/main" id="{2BA20FFF-0377-49A2-BB98-A0A0A358B2C0}"/>
              </a:ext>
            </a:extLst>
          </p:cNvPr>
          <p:cNvSpPr/>
          <p:nvPr/>
        </p:nvSpPr>
        <p:spPr bwMode="auto">
          <a:xfrm>
            <a:off x="7632700" y="6286500"/>
            <a:ext cx="1511300" cy="35718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38081">
              <a:defRPr/>
            </a:pPr>
            <a:endParaRPr lang="es-ES" sz="1650">
              <a:solidFill>
                <a:prstClr val="white"/>
              </a:solidFill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8057824-9D69-4F9A-A80C-CBE53F0ED0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6843"/>
            <a:ext cx="9144000" cy="6068541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58A57DBA-E47F-444A-98A5-1B1C46D3A82B}"/>
              </a:ext>
            </a:extLst>
          </p:cNvPr>
          <p:cNvSpPr txBox="1"/>
          <p:nvPr/>
        </p:nvSpPr>
        <p:spPr>
          <a:xfrm>
            <a:off x="7272226" y="593930"/>
            <a:ext cx="1754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tx2"/>
                </a:solidFill>
              </a:rPr>
              <a:t>Acuerdo </a:t>
            </a:r>
            <a:r>
              <a:rPr lang="es-ES" sz="1600" dirty="0" err="1">
                <a:solidFill>
                  <a:schemeClr val="tx2"/>
                </a:solidFill>
              </a:rPr>
              <a:t>Nº</a:t>
            </a:r>
            <a:r>
              <a:rPr lang="es-ES" sz="1600" dirty="0">
                <a:solidFill>
                  <a:schemeClr val="tx2"/>
                </a:solidFill>
              </a:rPr>
              <a:t> 2988</a:t>
            </a:r>
          </a:p>
        </p:txBody>
      </p:sp>
    </p:spTree>
    <p:extLst>
      <p:ext uri="{BB962C8B-B14F-4D97-AF65-F5344CB8AC3E}">
        <p14:creationId xmlns:p14="http://schemas.microsoft.com/office/powerpoint/2010/main" val="337178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2 Marcador de número de diapositiva">
            <a:extLst>
              <a:ext uri="{FF2B5EF4-FFF2-40B4-BE49-F238E27FC236}">
                <a16:creationId xmlns:a16="http://schemas.microsoft.com/office/drawing/2014/main" id="{8EF64461-B2EE-4E49-A36D-22036195D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44CB83-D74E-4F3B-83A7-7AC6D61A559C}" type="slidenum">
              <a:rPr lang="es-ES_tradnl" altLang="es-AR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s-ES_tradnl" altLang="es-AR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0B634DA8-D385-4532-95CC-2F45582E752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06700" y="398463"/>
            <a:ext cx="6337300" cy="1325562"/>
          </a:xfrm>
        </p:spPr>
        <p:txBody>
          <a:bodyPr/>
          <a:lstStyle/>
          <a:p>
            <a:pPr eaLnBrk="1" hangingPunct="1"/>
            <a:r>
              <a:rPr lang="es-AR" altLang="es-AR" b="1"/>
              <a:t/>
            </a:r>
            <a:br>
              <a:rPr lang="es-AR" altLang="es-AR" b="1"/>
            </a:br>
            <a:endParaRPr lang="es-ES" altLang="es-AR" b="1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DDD363A-4E2F-40CF-973B-CA1628E04F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27009"/>
            <a:ext cx="9144000" cy="5694467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28703A1A-83A5-4D08-884D-10B5CD329CFE}"/>
              </a:ext>
            </a:extLst>
          </p:cNvPr>
          <p:cNvSpPr txBox="1"/>
          <p:nvPr/>
        </p:nvSpPr>
        <p:spPr>
          <a:xfrm>
            <a:off x="7272226" y="593930"/>
            <a:ext cx="1754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tx2"/>
                </a:solidFill>
              </a:rPr>
              <a:t>Acuerdo </a:t>
            </a:r>
            <a:r>
              <a:rPr lang="es-ES" sz="1600" dirty="0" err="1">
                <a:solidFill>
                  <a:schemeClr val="tx2"/>
                </a:solidFill>
              </a:rPr>
              <a:t>Nº</a:t>
            </a:r>
            <a:r>
              <a:rPr lang="es-ES" sz="1600" dirty="0">
                <a:solidFill>
                  <a:schemeClr val="tx2"/>
                </a:solidFill>
              </a:rPr>
              <a:t> 2988</a:t>
            </a:r>
          </a:p>
        </p:txBody>
      </p:sp>
    </p:spTree>
    <p:extLst>
      <p:ext uri="{BB962C8B-B14F-4D97-AF65-F5344CB8AC3E}">
        <p14:creationId xmlns:p14="http://schemas.microsoft.com/office/powerpoint/2010/main" val="20528978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2 Marcador de número de diapositiva">
            <a:extLst>
              <a:ext uri="{FF2B5EF4-FFF2-40B4-BE49-F238E27FC236}">
                <a16:creationId xmlns:a16="http://schemas.microsoft.com/office/drawing/2014/main" id="{176F7B5D-53DF-4C13-BB4B-A25B0E2A1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556642A-F55F-4951-A3CE-4B71217F0B53}" type="slidenum">
              <a:rPr lang="es-ES_tradnl" altLang="es-AR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s-ES_tradnl" altLang="es-AR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B815CD65-E01D-4CFF-95DB-2C4C57300CFA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133927" y="0"/>
            <a:ext cx="8529637" cy="992100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s-AR" altLang="es-AR" sz="3600" b="1" dirty="0" smtClean="0"/>
              <a:t>Art. 20° Suscripción de las Actas.</a:t>
            </a:r>
            <a:br>
              <a:rPr lang="es-AR" altLang="es-AR" sz="3600" b="1" dirty="0" smtClean="0"/>
            </a:br>
            <a:r>
              <a:rPr lang="es-AR" altLang="es-AR" sz="2800" dirty="0" smtClean="0"/>
              <a:t>Por funcionarios intervinientes</a:t>
            </a:r>
            <a:br>
              <a:rPr lang="es-AR" altLang="es-AR" sz="2800" dirty="0" smtClean="0"/>
            </a:br>
            <a:r>
              <a:rPr lang="es-AR" altLang="es-AR" sz="2800" dirty="0" smtClean="0"/>
              <a:t>ORIGINAL a TRIBUNAL</a:t>
            </a:r>
            <a:br>
              <a:rPr lang="es-AR" altLang="es-AR" sz="2800" dirty="0" smtClean="0"/>
            </a:br>
            <a:r>
              <a:rPr lang="es-AR" altLang="es-AR" sz="2800" dirty="0" smtClean="0"/>
              <a:t>Dentro de 15 días (Hábiles administrativos) </a:t>
            </a:r>
            <a:br>
              <a:rPr lang="es-AR" altLang="es-AR" sz="2800" dirty="0" smtClean="0"/>
            </a:br>
            <a:r>
              <a:rPr lang="es-AR" altLang="es-AR" sz="2800" dirty="0" smtClean="0"/>
              <a:t>Si no dice nada</a:t>
            </a:r>
            <a:br>
              <a:rPr lang="es-AR" altLang="es-AR" sz="2800" dirty="0" smtClean="0"/>
            </a:br>
            <a:r>
              <a:rPr lang="es-AR" altLang="es-AR" sz="2800" dirty="0" smtClean="0"/>
              <a:t>Saliente OBLIGACIÓN- Entrante también firma SI COMPARECE si no se expresa</a:t>
            </a:r>
            <a:r>
              <a:rPr lang="es-AR" altLang="es-AR" sz="3600" b="1" dirty="0" smtClean="0"/>
              <a:t> </a:t>
            </a:r>
            <a:br>
              <a:rPr lang="es-AR" altLang="es-AR" sz="3600" b="1" dirty="0" smtClean="0"/>
            </a:br>
            <a:r>
              <a:rPr lang="es-AR" altLang="es-AR" sz="3600" b="1" dirty="0" smtClean="0"/>
              <a:t/>
            </a:r>
            <a:br>
              <a:rPr lang="es-AR" altLang="es-AR" sz="3600" b="1" dirty="0" smtClean="0"/>
            </a:br>
            <a:r>
              <a:rPr lang="es-AR" altLang="es-AR" sz="3600" b="1" dirty="0" smtClean="0"/>
              <a:t>Art. 21° Sanción por Incumplimiento</a:t>
            </a:r>
            <a:br>
              <a:rPr lang="es-AR" altLang="es-AR" sz="3600" b="1" dirty="0" smtClean="0"/>
            </a:br>
            <a:r>
              <a:rPr lang="es-AR" altLang="es-AR" sz="3600" dirty="0" smtClean="0"/>
              <a:t>En tiempo y forma Sanción art. 25 Ley 3308 </a:t>
            </a:r>
            <a:br>
              <a:rPr lang="es-AR" altLang="es-AR" sz="3600" dirty="0" smtClean="0"/>
            </a:br>
            <a:r>
              <a:rPr lang="es-AR" altLang="es-AR" sz="3600" b="1" dirty="0" smtClean="0"/>
              <a:t> </a:t>
            </a:r>
            <a:r>
              <a:rPr lang="es-AR" altLang="es-AR" b="1" dirty="0"/>
              <a:t/>
            </a:r>
            <a:br>
              <a:rPr lang="es-AR" altLang="es-AR" b="1" dirty="0"/>
            </a:br>
            <a:r>
              <a:rPr lang="es-AR" altLang="es-AR" b="1" dirty="0"/>
              <a:t/>
            </a:r>
            <a:br>
              <a:rPr lang="es-AR" altLang="es-AR" b="1" dirty="0"/>
            </a:br>
            <a:endParaRPr lang="es-ES" altLang="es-AR" b="1" dirty="0"/>
          </a:p>
        </p:txBody>
      </p:sp>
    </p:spTree>
    <p:extLst>
      <p:ext uri="{BB962C8B-B14F-4D97-AF65-F5344CB8AC3E}">
        <p14:creationId xmlns:p14="http://schemas.microsoft.com/office/powerpoint/2010/main" val="63050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2 Marcador de número de diapositiva">
            <a:extLst>
              <a:ext uri="{FF2B5EF4-FFF2-40B4-BE49-F238E27FC236}">
                <a16:creationId xmlns:a16="http://schemas.microsoft.com/office/drawing/2014/main" id="{176F7B5D-53DF-4C13-BB4B-A25B0E2A1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556642A-F55F-4951-A3CE-4B71217F0B53}" type="slidenum">
              <a:rPr lang="es-ES_tradnl" altLang="es-AR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s-ES_tradnl" altLang="es-AR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B815CD65-E01D-4CFF-95DB-2C4C57300CFA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187037" y="290945"/>
            <a:ext cx="8529637" cy="1077450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s-AR" altLang="es-AR" sz="3600" b="1" dirty="0" smtClean="0"/>
              <a:t>Art. 22° Diferencias en la información</a:t>
            </a:r>
            <a:br>
              <a:rPr lang="es-AR" altLang="es-AR" sz="3600" b="1" dirty="0" smtClean="0"/>
            </a:br>
            <a:r>
              <a:rPr lang="es-AR" altLang="es-AR" sz="2800" dirty="0" smtClean="0"/>
              <a:t>Funcionario ENTRANTE</a:t>
            </a:r>
            <a:br>
              <a:rPr lang="es-AR" altLang="es-AR" sz="2800" dirty="0" smtClean="0"/>
            </a:br>
            <a:r>
              <a:rPr lang="es-AR" altLang="es-AR" sz="2800" dirty="0" smtClean="0"/>
              <a:t>Diferencias de Información</a:t>
            </a:r>
            <a:br>
              <a:rPr lang="es-AR" altLang="es-AR" sz="2800" dirty="0" smtClean="0"/>
            </a:br>
            <a:r>
              <a:rPr lang="es-AR" altLang="es-AR" sz="2800" dirty="0" smtClean="0"/>
              <a:t>Dentro de 60 días (Hábiles administrativos) </a:t>
            </a:r>
            <a:br>
              <a:rPr lang="es-AR" altLang="es-AR" sz="2800" dirty="0" smtClean="0"/>
            </a:br>
            <a:r>
              <a:rPr lang="es-AR" altLang="es-AR" sz="2800" dirty="0" smtClean="0"/>
              <a:t>Si no dice nada</a:t>
            </a:r>
            <a:br>
              <a:rPr lang="es-AR" altLang="es-AR" sz="2800" dirty="0" smtClean="0"/>
            </a:br>
            <a:r>
              <a:rPr lang="es-AR" altLang="es-AR" sz="2800" dirty="0" smtClean="0"/>
              <a:t>Presentar Diferencias con documentación respaldo</a:t>
            </a:r>
            <a:r>
              <a:rPr lang="es-AR" altLang="es-AR" sz="3600" b="1" dirty="0" smtClean="0"/>
              <a:t/>
            </a:r>
            <a:br>
              <a:rPr lang="es-AR" altLang="es-AR" sz="3600" b="1" dirty="0" smtClean="0"/>
            </a:br>
            <a:r>
              <a:rPr lang="es-AR" altLang="es-AR" sz="3600" b="1" dirty="0" smtClean="0"/>
              <a:t>Art. 23° Representación</a:t>
            </a:r>
            <a:r>
              <a:rPr lang="es-AR" altLang="es-AR" sz="3600" dirty="0" smtClean="0"/>
              <a:t> </a:t>
            </a:r>
            <a:br>
              <a:rPr lang="es-AR" altLang="es-AR" sz="3600" dirty="0" smtClean="0"/>
            </a:br>
            <a:r>
              <a:rPr lang="es-AR" altLang="es-AR" sz="3600" dirty="0" smtClean="0"/>
              <a:t>Asesoramiento- </a:t>
            </a:r>
            <a:r>
              <a:rPr lang="es-AR" altLang="es-AR" sz="3600" b="1" dirty="0" smtClean="0"/>
              <a:t> </a:t>
            </a:r>
            <a:r>
              <a:rPr lang="es-AR" altLang="es-AR" sz="2800" dirty="0" smtClean="0"/>
              <a:t>Personas ajenas administración</a:t>
            </a:r>
            <a:br>
              <a:rPr lang="es-AR" altLang="es-AR" sz="2800" dirty="0" smtClean="0"/>
            </a:br>
            <a:r>
              <a:rPr lang="es-AR" altLang="es-AR" sz="2800" dirty="0" smtClean="0"/>
              <a:t>Gastos y Honorarios por cuenta INTERESADO</a:t>
            </a:r>
            <a:br>
              <a:rPr lang="es-AR" altLang="es-AR" sz="2800" dirty="0" smtClean="0"/>
            </a:br>
            <a:r>
              <a:rPr lang="es-AR" altLang="es-AR" sz="2800" dirty="0"/>
              <a:t/>
            </a:r>
            <a:br>
              <a:rPr lang="es-AR" altLang="es-AR" sz="2800" dirty="0"/>
            </a:br>
            <a:r>
              <a:rPr lang="es-AR" altLang="es-AR" sz="2800" dirty="0" smtClean="0"/>
              <a:t/>
            </a:r>
            <a:br>
              <a:rPr lang="es-AR" altLang="es-AR" sz="2800" dirty="0" smtClean="0"/>
            </a:br>
            <a:r>
              <a:rPr lang="es-AR" altLang="es-AR" sz="2800" dirty="0"/>
              <a:t/>
            </a:r>
            <a:br>
              <a:rPr lang="es-AR" altLang="es-AR" sz="2800" dirty="0"/>
            </a:br>
            <a:r>
              <a:rPr lang="es-AR" altLang="es-AR" sz="2800" dirty="0" smtClean="0"/>
              <a:t/>
            </a:r>
            <a:br>
              <a:rPr lang="es-AR" altLang="es-AR" sz="2800" dirty="0" smtClean="0"/>
            </a:br>
            <a:r>
              <a:rPr lang="es-AR" altLang="es-AR" sz="2800" dirty="0"/>
              <a:t/>
            </a:r>
            <a:br>
              <a:rPr lang="es-AR" altLang="es-AR" sz="2800" dirty="0"/>
            </a:br>
            <a:r>
              <a:rPr lang="es-AR" altLang="es-AR" sz="2800" dirty="0" smtClean="0"/>
              <a:t/>
            </a:r>
            <a:br>
              <a:rPr lang="es-AR" altLang="es-AR" sz="2800" dirty="0" smtClean="0"/>
            </a:br>
            <a:r>
              <a:rPr lang="es-AR" altLang="es-AR" sz="2800" dirty="0" smtClean="0"/>
              <a:t/>
            </a:r>
            <a:br>
              <a:rPr lang="es-AR" altLang="es-AR" sz="2800" dirty="0" smtClean="0"/>
            </a:br>
            <a:r>
              <a:rPr lang="es-AR" altLang="es-AR" sz="2800" dirty="0"/>
              <a:t/>
            </a:r>
            <a:br>
              <a:rPr lang="es-AR" altLang="es-AR" sz="2800" dirty="0"/>
            </a:br>
            <a:r>
              <a:rPr lang="es-AR" altLang="es-AR" sz="2800" dirty="0" smtClean="0"/>
              <a:t/>
            </a:r>
            <a:br>
              <a:rPr lang="es-AR" altLang="es-AR" sz="2800" dirty="0" smtClean="0"/>
            </a:br>
            <a:r>
              <a:rPr lang="es-AR" altLang="es-AR" b="1" dirty="0"/>
              <a:t/>
            </a:r>
            <a:br>
              <a:rPr lang="es-AR" altLang="es-AR" b="1" dirty="0"/>
            </a:br>
            <a:r>
              <a:rPr lang="es-AR" altLang="es-AR" b="1" dirty="0"/>
              <a:t/>
            </a:r>
            <a:br>
              <a:rPr lang="es-AR" altLang="es-AR" b="1" dirty="0"/>
            </a:br>
            <a:endParaRPr lang="es-ES" altLang="es-AR" b="1" dirty="0"/>
          </a:p>
        </p:txBody>
      </p:sp>
    </p:spTree>
    <p:extLst>
      <p:ext uri="{BB962C8B-B14F-4D97-AF65-F5344CB8AC3E}">
        <p14:creationId xmlns:p14="http://schemas.microsoft.com/office/powerpoint/2010/main" val="36854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09451" y="2821577"/>
            <a:ext cx="4454435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A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AR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MUCHAS GRACIAS!</a:t>
            </a:r>
          </a:p>
          <a:p>
            <a:endParaRPr lang="es-AR" dirty="0"/>
          </a:p>
          <a:p>
            <a:pPr algn="r"/>
            <a:r>
              <a:rPr lang="es-AR" sz="2500" dirty="0" smtClean="0"/>
              <a:t>Los invitamos a </a:t>
            </a:r>
            <a:r>
              <a:rPr lang="es-AR" sz="2500" b="1" dirty="0" smtClean="0"/>
              <a:t>responder nuestra </a:t>
            </a:r>
            <a:r>
              <a:rPr lang="es-AR" sz="2500" dirty="0" smtClean="0"/>
              <a:t>Encuesta de Satisfacción del encuentro y sobre </a:t>
            </a:r>
            <a:r>
              <a:rPr lang="es-AR" sz="2500" b="1" dirty="0" smtClean="0"/>
              <a:t>los temas de capacitación</a:t>
            </a:r>
            <a:r>
              <a:rPr lang="es-AR" sz="2500" dirty="0" smtClean="0"/>
              <a:t> de su interés </a:t>
            </a:r>
            <a:endParaRPr lang="es-AR" sz="25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9432" y="1330642"/>
            <a:ext cx="2857500" cy="41052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2 Marcador de número de diapositiva">
            <a:extLst>
              <a:ext uri="{FF2B5EF4-FFF2-40B4-BE49-F238E27FC236}">
                <a16:creationId xmlns:a16="http://schemas.microsoft.com/office/drawing/2014/main" id="{5CFDCF69-9639-4E4C-AF0D-F0B90D251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8EA54FB-AA9C-4DF2-B1E6-3E3C3B6E5331}" type="slidenum">
              <a:rPr lang="es-ES_tradnl" altLang="es-AR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s-ES_tradnl" altLang="es-AR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F1E635CD-A064-4F4F-A087-11F8806CCFB9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293615" y="1895695"/>
            <a:ext cx="7793038" cy="474799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s-ES" altLang="es-AR" b="1" dirty="0" smtClean="0"/>
              <a:t>Art. 23 Ley 1003</a:t>
            </a:r>
            <a:br>
              <a:rPr lang="es-ES" altLang="es-AR" b="1" dirty="0" smtClean="0"/>
            </a:br>
            <a:r>
              <a:rPr lang="es-ES" altLang="es-AR" b="1" dirty="0"/>
              <a:t/>
            </a:r>
            <a:br>
              <a:rPr lang="es-ES" altLang="es-AR" b="1" dirty="0"/>
            </a:br>
            <a:r>
              <a:rPr lang="es-ES" altLang="es-AR" b="1" dirty="0" smtClean="0"/>
              <a:t>Renuncia o Cesación</a:t>
            </a:r>
            <a:br>
              <a:rPr lang="es-ES" altLang="es-AR" b="1" dirty="0" smtClean="0"/>
            </a:br>
            <a:r>
              <a:rPr lang="es-ES" altLang="es-AR" b="1" dirty="0" smtClean="0">
                <a:solidFill>
                  <a:srgbClr val="FF0000"/>
                </a:solidFill>
              </a:rPr>
              <a:t>Empleado</a:t>
            </a:r>
            <a:r>
              <a:rPr lang="es-ES" altLang="es-AR" b="1" dirty="0" smtClean="0"/>
              <a:t> responsable</a:t>
            </a:r>
            <a:br>
              <a:rPr lang="es-ES" altLang="es-AR" b="1" dirty="0" smtClean="0"/>
            </a:br>
            <a:r>
              <a:rPr lang="es-ES" altLang="es-AR" b="1" dirty="0"/>
              <a:t/>
            </a:r>
            <a:br>
              <a:rPr lang="es-ES" altLang="es-AR" b="1" dirty="0"/>
            </a:br>
            <a:r>
              <a:rPr lang="es-ES" altLang="es-AR" b="1" dirty="0"/>
              <a:t/>
            </a:r>
            <a:br>
              <a:rPr lang="es-ES" altLang="es-AR" b="1" dirty="0"/>
            </a:br>
            <a:r>
              <a:rPr lang="es-ES" altLang="es-AR" b="1" dirty="0" smtClean="0"/>
              <a:t>RENDIR CUENTAS</a:t>
            </a:r>
            <a:endParaRPr lang="es-ES" altLang="es-AR" b="1" dirty="0"/>
          </a:p>
        </p:txBody>
      </p:sp>
      <p:sp>
        <p:nvSpPr>
          <p:cNvPr id="2" name="Flecha abajo 1"/>
          <p:cNvSpPr/>
          <p:nvPr/>
        </p:nvSpPr>
        <p:spPr>
          <a:xfrm>
            <a:off x="4186238" y="4729162"/>
            <a:ext cx="728662" cy="642938"/>
          </a:xfrm>
          <a:prstGeom prst="downArrow">
            <a:avLst>
              <a:gd name="adj1" fmla="val 61783"/>
              <a:gd name="adj2" fmla="val 477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2 Marcador de número de diapositiva">
            <a:extLst>
              <a:ext uri="{FF2B5EF4-FFF2-40B4-BE49-F238E27FC236}">
                <a16:creationId xmlns:a16="http://schemas.microsoft.com/office/drawing/2014/main" id="{176F7B5D-53DF-4C13-BB4B-A25B0E2A1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556642A-F55F-4951-A3CE-4B71217F0B53}" type="slidenum">
              <a:rPr lang="es-ES_tradnl" altLang="es-AR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s-ES_tradnl" altLang="es-AR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B815CD65-E01D-4CFF-95DB-2C4C57300CFA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214313" y="757238"/>
            <a:ext cx="8529637" cy="6400801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s-AR" altLang="es-AR" b="1" u="sng" dirty="0" smtClean="0"/>
              <a:t>Sujetos Obligados</a:t>
            </a:r>
            <a:br>
              <a:rPr lang="es-AR" altLang="es-AR" b="1" u="sng" dirty="0" smtClean="0"/>
            </a:br>
            <a:r>
              <a:rPr lang="es-AR" altLang="es-AR" b="1" u="sng" dirty="0" smtClean="0"/>
              <a:t/>
            </a:r>
            <a:br>
              <a:rPr lang="es-AR" altLang="es-AR" b="1" u="sng" dirty="0" smtClean="0"/>
            </a:br>
            <a:r>
              <a:rPr lang="es-AR" altLang="es-AR" dirty="0" smtClean="0"/>
              <a:t>15 días para RENDIR</a:t>
            </a:r>
            <a:r>
              <a:rPr lang="es-AR" altLang="es-AR" b="1" dirty="0" smtClean="0"/>
              <a:t/>
            </a:r>
            <a:br>
              <a:rPr lang="es-AR" altLang="es-AR" b="1" dirty="0" smtClean="0"/>
            </a:br>
            <a:r>
              <a:rPr lang="es-AR" altLang="es-AR" sz="2800" dirty="0" smtClean="0"/>
              <a:t>Hábiles administrativos- Si no dice nada</a:t>
            </a:r>
            <a:r>
              <a:rPr lang="es-AR" altLang="es-AR" b="1" dirty="0" smtClean="0"/>
              <a:t/>
            </a:r>
            <a:br>
              <a:rPr lang="es-AR" altLang="es-AR" b="1" dirty="0" smtClean="0"/>
            </a:br>
            <a:r>
              <a:rPr lang="es-AR" altLang="es-AR" b="1" dirty="0" smtClean="0"/>
              <a:t>Nómina de Funcionarios</a:t>
            </a:r>
            <a:r>
              <a:rPr lang="es-AR" altLang="es-AR" b="1" dirty="0"/>
              <a:t/>
            </a:r>
            <a:br>
              <a:rPr lang="es-AR" altLang="es-AR" b="1" dirty="0"/>
            </a:br>
            <a:r>
              <a:rPr lang="es-AR" altLang="es-AR" b="1" dirty="0" smtClean="0"/>
              <a:t>Anexo I Acuerdo 2988- 6453 o 5717</a:t>
            </a:r>
            <a:r>
              <a:rPr lang="es-AR" altLang="es-AR" b="1" dirty="0"/>
              <a:t/>
            </a:r>
            <a:br>
              <a:rPr lang="es-AR" altLang="es-AR" b="1" dirty="0"/>
            </a:br>
            <a:r>
              <a:rPr lang="es-AR" altLang="es-AR" sz="2800" b="1" dirty="0" smtClean="0"/>
              <a:t>Reforma ACUERDO 6499</a:t>
            </a:r>
            <a:endParaRPr lang="es-ES" altLang="es-AR" b="1" dirty="0"/>
          </a:p>
        </p:txBody>
      </p:sp>
    </p:spTree>
    <p:extLst>
      <p:ext uri="{BB962C8B-B14F-4D97-AF65-F5344CB8AC3E}">
        <p14:creationId xmlns:p14="http://schemas.microsoft.com/office/powerpoint/2010/main" val="215264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2 Marcador de número de diapositiva">
            <a:extLst>
              <a:ext uri="{FF2B5EF4-FFF2-40B4-BE49-F238E27FC236}">
                <a16:creationId xmlns:a16="http://schemas.microsoft.com/office/drawing/2014/main" id="{5CFDCF69-9639-4E4C-AF0D-F0B90D251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8EA54FB-AA9C-4DF2-B1E6-3E3C3B6E5331}" type="slidenum">
              <a:rPr lang="es-ES_tradnl" altLang="es-AR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s-ES_tradnl" altLang="es-AR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B697C16-4446-4612-A547-BEC9996B28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75" y="1485900"/>
            <a:ext cx="9010650" cy="3886200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0520C01C-D649-4254-86C6-5804C7310D75}"/>
              </a:ext>
            </a:extLst>
          </p:cNvPr>
          <p:cNvSpPr txBox="1"/>
          <p:nvPr/>
        </p:nvSpPr>
        <p:spPr>
          <a:xfrm>
            <a:off x="6754589" y="905464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tx2"/>
                </a:solidFill>
              </a:rPr>
              <a:t>Acuerdo </a:t>
            </a:r>
            <a:r>
              <a:rPr lang="es-ES" sz="1600" dirty="0" err="1">
                <a:solidFill>
                  <a:schemeClr val="tx2"/>
                </a:solidFill>
              </a:rPr>
              <a:t>Nº</a:t>
            </a:r>
            <a:r>
              <a:rPr lang="es-ES" sz="1600" dirty="0">
                <a:solidFill>
                  <a:schemeClr val="tx2"/>
                </a:solidFill>
              </a:rPr>
              <a:t> 6499</a:t>
            </a:r>
          </a:p>
        </p:txBody>
      </p:sp>
    </p:spTree>
    <p:extLst>
      <p:ext uri="{BB962C8B-B14F-4D97-AF65-F5344CB8AC3E}">
        <p14:creationId xmlns:p14="http://schemas.microsoft.com/office/powerpoint/2010/main" val="84292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2 Marcador de número de diapositiva">
            <a:extLst>
              <a:ext uri="{FF2B5EF4-FFF2-40B4-BE49-F238E27FC236}">
                <a16:creationId xmlns:a16="http://schemas.microsoft.com/office/drawing/2014/main" id="{5CFDCF69-9639-4E4C-AF0D-F0B90D251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8EA54FB-AA9C-4DF2-B1E6-3E3C3B6E5331}" type="slidenum">
              <a:rPr lang="es-ES_tradnl" altLang="es-AR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s-ES_tradnl" altLang="es-AR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2E4597D-7B12-4359-AB84-4F95BDB529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2" y="2240613"/>
            <a:ext cx="8867775" cy="3962400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C9E4ADEA-9630-4348-AE9A-D52A3B4282DA}"/>
              </a:ext>
            </a:extLst>
          </p:cNvPr>
          <p:cNvSpPr txBox="1"/>
          <p:nvPr/>
        </p:nvSpPr>
        <p:spPr>
          <a:xfrm>
            <a:off x="6754589" y="905464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tx2"/>
                </a:solidFill>
              </a:rPr>
              <a:t>Acuerdo </a:t>
            </a:r>
            <a:r>
              <a:rPr lang="es-ES" sz="1600" dirty="0" err="1">
                <a:solidFill>
                  <a:schemeClr val="tx2"/>
                </a:solidFill>
              </a:rPr>
              <a:t>Nº</a:t>
            </a:r>
            <a:r>
              <a:rPr lang="es-ES" sz="1600" dirty="0">
                <a:solidFill>
                  <a:schemeClr val="tx2"/>
                </a:solidFill>
              </a:rPr>
              <a:t> 6499</a:t>
            </a:r>
          </a:p>
        </p:txBody>
      </p:sp>
    </p:spTree>
    <p:extLst>
      <p:ext uri="{BB962C8B-B14F-4D97-AF65-F5344CB8AC3E}">
        <p14:creationId xmlns:p14="http://schemas.microsoft.com/office/powerpoint/2010/main" val="102469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2 Marcador de número de diapositiva">
            <a:extLst>
              <a:ext uri="{FF2B5EF4-FFF2-40B4-BE49-F238E27FC236}">
                <a16:creationId xmlns:a16="http://schemas.microsoft.com/office/drawing/2014/main" id="{5CFDCF69-9639-4E4C-AF0D-F0B90D251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8EA54FB-AA9C-4DF2-B1E6-3E3C3B6E5331}" type="slidenum">
              <a:rPr lang="es-ES_tradnl" altLang="es-AR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s-ES_tradnl" altLang="es-AR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A18E4B34-4D9D-4C88-BC1E-CE9ECDB568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2" y="2060848"/>
            <a:ext cx="8829675" cy="1057275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3FFD64AD-A384-4A1C-B80E-DD3B6A1D5E5E}"/>
              </a:ext>
            </a:extLst>
          </p:cNvPr>
          <p:cNvSpPr txBox="1"/>
          <p:nvPr/>
        </p:nvSpPr>
        <p:spPr>
          <a:xfrm>
            <a:off x="6754589" y="905464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tx2"/>
                </a:solidFill>
              </a:rPr>
              <a:t>Acuerdo </a:t>
            </a:r>
            <a:r>
              <a:rPr lang="es-ES" sz="1600" dirty="0" err="1">
                <a:solidFill>
                  <a:schemeClr val="tx2"/>
                </a:solidFill>
              </a:rPr>
              <a:t>Nº</a:t>
            </a:r>
            <a:r>
              <a:rPr lang="es-ES" sz="1600" dirty="0">
                <a:solidFill>
                  <a:schemeClr val="tx2"/>
                </a:solidFill>
              </a:rPr>
              <a:t> 6499</a:t>
            </a:r>
          </a:p>
        </p:txBody>
      </p:sp>
    </p:spTree>
    <p:extLst>
      <p:ext uri="{BB962C8B-B14F-4D97-AF65-F5344CB8AC3E}">
        <p14:creationId xmlns:p14="http://schemas.microsoft.com/office/powerpoint/2010/main" val="221221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2 Marcador de número de diapositiva">
            <a:extLst>
              <a:ext uri="{FF2B5EF4-FFF2-40B4-BE49-F238E27FC236}">
                <a16:creationId xmlns:a16="http://schemas.microsoft.com/office/drawing/2014/main" id="{176F7B5D-53DF-4C13-BB4B-A25B0E2A1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556642A-F55F-4951-A3CE-4B71217F0B53}" type="slidenum">
              <a:rPr lang="es-ES_tradnl" altLang="es-AR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s-ES_tradnl" altLang="es-AR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B815CD65-E01D-4CFF-95DB-2C4C57300CFA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214313" y="1443343"/>
            <a:ext cx="8529637" cy="554324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s-AR" altLang="es-AR" sz="3600" b="1" dirty="0" smtClean="0"/>
              <a:t>Art. 3 Contenido ACTA</a:t>
            </a:r>
            <a:r>
              <a:rPr lang="es-AR" altLang="es-AR" b="1" dirty="0"/>
              <a:t/>
            </a:r>
            <a:br>
              <a:rPr lang="es-AR" altLang="es-AR" b="1" dirty="0"/>
            </a:br>
            <a:r>
              <a:rPr lang="es-AR" altLang="es-AR" b="1" dirty="0"/>
              <a:t/>
            </a:r>
            <a:br>
              <a:rPr lang="es-AR" altLang="es-AR" b="1" dirty="0"/>
            </a:br>
            <a:r>
              <a:rPr lang="es-AR" altLang="es-AR" sz="2800" dirty="0" smtClean="0"/>
              <a:t>Lugar y fecha</a:t>
            </a:r>
            <a:br>
              <a:rPr lang="es-AR" altLang="es-AR" sz="2800" dirty="0" smtClean="0"/>
            </a:br>
            <a:r>
              <a:rPr lang="es-AR" altLang="es-AR" sz="2800" dirty="0" smtClean="0"/>
              <a:t>Motivo cambio</a:t>
            </a:r>
            <a:br>
              <a:rPr lang="es-AR" altLang="es-AR" sz="2800" dirty="0" smtClean="0"/>
            </a:br>
            <a:r>
              <a:rPr lang="es-AR" altLang="es-AR" sz="2800" dirty="0" smtClean="0"/>
              <a:t>Nombre funcionario saliente</a:t>
            </a:r>
            <a:br>
              <a:rPr lang="es-AR" altLang="es-AR" sz="2800" dirty="0" smtClean="0"/>
            </a:br>
            <a:r>
              <a:rPr lang="es-AR" altLang="es-AR" sz="2800" dirty="0" smtClean="0"/>
              <a:t>Nombre funcionario entrante</a:t>
            </a:r>
            <a:br>
              <a:rPr lang="es-AR" altLang="es-AR" sz="2800" dirty="0" smtClean="0"/>
            </a:br>
            <a:r>
              <a:rPr lang="es-AR" altLang="es-AR" sz="2800" dirty="0" smtClean="0"/>
              <a:t>Anexo I parte integrante ACTA</a:t>
            </a:r>
            <a:br>
              <a:rPr lang="es-AR" altLang="es-AR" sz="2800" dirty="0" smtClean="0"/>
            </a:br>
            <a:r>
              <a:rPr lang="es-AR" altLang="es-AR" sz="2800" dirty="0" smtClean="0"/>
              <a:t>Indicación normativa del cambio</a:t>
            </a:r>
            <a:br>
              <a:rPr lang="es-AR" altLang="es-AR" sz="2800" dirty="0" smtClean="0"/>
            </a:br>
            <a:r>
              <a:rPr lang="es-AR" altLang="es-AR" sz="2800" dirty="0"/>
              <a:t/>
            </a:r>
            <a:br>
              <a:rPr lang="es-AR" altLang="es-AR" sz="2800" dirty="0"/>
            </a:br>
            <a:r>
              <a:rPr lang="es-AR" altLang="es-AR" sz="2800" b="1" dirty="0"/>
              <a:t/>
            </a:r>
            <a:br>
              <a:rPr lang="es-AR" altLang="es-AR" sz="2800" b="1" dirty="0"/>
            </a:br>
            <a:endParaRPr lang="es-ES" altLang="es-AR" sz="2800" b="1" dirty="0"/>
          </a:p>
        </p:txBody>
      </p:sp>
      <p:sp>
        <p:nvSpPr>
          <p:cNvPr id="2" name="Flecha abajo 1"/>
          <p:cNvSpPr/>
          <p:nvPr/>
        </p:nvSpPr>
        <p:spPr>
          <a:xfrm>
            <a:off x="4322617" y="2549305"/>
            <a:ext cx="852055" cy="3809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0746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281</TotalTime>
  <Words>244</Words>
  <Application>Microsoft Office PowerPoint</Application>
  <PresentationFormat>Presentación en pantalla (4:3)</PresentationFormat>
  <Paragraphs>78</Paragraphs>
  <Slides>34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40" baseType="lpstr">
      <vt:lpstr>Arial</vt:lpstr>
      <vt:lpstr>Calibri</vt:lpstr>
      <vt:lpstr>Calibri Light</vt:lpstr>
      <vt:lpstr>StarSymbol</vt:lpstr>
      <vt:lpstr>Times New Roman</vt:lpstr>
      <vt:lpstr>Tema de Office</vt:lpstr>
      <vt:lpstr>Presentación de PowerPoint</vt:lpstr>
      <vt:lpstr>RENDICION DE CUENTAS   ACUERDO 870  CAMBIO DE AUTORIDADES</vt:lpstr>
      <vt:lpstr>Objetivos  Orientación Pautas Corte Necesidad de su realización Estados contables a presentar Cambios en el ACTA    </vt:lpstr>
      <vt:lpstr>Art. 23 Ley 1003  Renuncia o Cesación Empleado responsable   RENDIR CUENTAS</vt:lpstr>
      <vt:lpstr>Sujetos Obligados  15 días para RENDIR Hábiles administrativos- Si no dice nada Nómina de Funcionarios Anexo I Acuerdo 2988- 6453 o 5717 Reforma ACUERDO 6499</vt:lpstr>
      <vt:lpstr>Presentación de PowerPoint</vt:lpstr>
      <vt:lpstr>Presentación de PowerPoint</vt:lpstr>
      <vt:lpstr>Presentación de PowerPoint</vt:lpstr>
      <vt:lpstr>Art. 3 Contenido ACTA  Lugar y fecha Motivo cambio Nombre funcionario saliente Nombre funcionario entrante Anexo I parte integrante ACTA Indicación normativa del cambio   </vt:lpstr>
      <vt:lpstr>Art. 4° Arqueo de fondos y valores Recuento – fecha de corte operaciones del mes  En Tesorería y Dependencias Fondos permanentes- Cajas Chicas Últimos Números Comprobantes Ingresos y Egresos  Recuento VS Registros- Diferencias explicadas Boletos Ingresos- Existencias inicial- final - utilizados    </vt:lpstr>
      <vt:lpstr>Suscripción por parte Responsable controlar formularios Composición Inventarios Cuentas de Orden CARGOS Y DESCARGOS Art. 76- 106 Expedientes u OP  ACTA DE ARQUEO FIRMADA    Tesorero- Responsable- Contador o QUIEN CONTROLÓ</vt:lpstr>
      <vt:lpstr>Art. 5° Conciliaciones de CUENTAS BANCARIAS a fecha de corte TODAS LAS CUENTAS ENTE  CC- CA- PF- TÍTULOS- MEDIO DE PAGO  Conciliación : Registros Contables- Extractos  Fotocopia si no está cargado electrónicamente PARTIDAS DEPURADAS CONFORMADAS JEFE SERVICIO ADMINISTRATIVO O CONTADOR  </vt:lpstr>
      <vt:lpstr>Art. 6° Ejecución presupuestaria  Erogaciones y Recursos Presupuestarios  Acumuladas a fecha de CORTE   - ANEXOS III- IV Acuerdo 2988 - Modelo estado contable  presupuestario y financiero  - Estado de Resultados     </vt:lpstr>
      <vt:lpstr> </vt:lpstr>
      <vt:lpstr> </vt:lpstr>
      <vt:lpstr> </vt:lpstr>
      <vt:lpstr> </vt:lpstr>
      <vt:lpstr>Art. 7° Total Deuda Impaga  Presupuestaria- Patrimonial FONDOS DE TERCEROS- Inventario   Art. 8°- Detalle de remitos recibidos de proveedores “Que no se hayan REGISTRADO” COLOCAR “NO EXISTEN” POR QUE???  Art. 9°- Detalle de Facturas recibidas de proveedores IDEM ANTERIOR    </vt:lpstr>
      <vt:lpstr>Art. 10° Estado MENSUAL de Movimientos de Fondos y Valores   Desde Primer día mes anterior HASTA fecha de CORTE  - ANEXOS IX - Modelo estado contable  presupuestario y financiero  - Estado de Origen y Aplicación de Fondos   Art. 11°- Balance de Sumas y Saldos Acumulado a fecha de corte    </vt:lpstr>
      <vt:lpstr> </vt:lpstr>
      <vt:lpstr>Art. 12° Inventarios- A fecha CORTE Inventario General de Bienes de Uso- Anexo XIII Inventario de Bienes de Consumo Control Físico en cada DEPÓSITO firmado por su responsable.  Inventario de Cuentas por Cobrar SUSCRIPTOS POR CADA UNO DE LOS RESPONSABLES CRÉDITOS O COBRANZA NO solo FIRMA  del CONTABLE.      </vt:lpstr>
      <vt:lpstr> </vt:lpstr>
      <vt:lpstr>Art. 13°- Detalle de los Cargos de Planta permanente y transitoria, y Cantidad de Contratos de Locación de servicios u obras Anexo 19 Acuerdo 3949  Artículo 14°- Detalle de la Deuda Pública Anexo 5 Acuerdo 3949     </vt:lpstr>
      <vt:lpstr> </vt:lpstr>
      <vt:lpstr> </vt:lpstr>
      <vt:lpstr>Art. 15° Detalle de los Juicios en ejecución Anexos 17 y 18 - Acuerdo 3949  Art. 16° Último número de las disposiciones normativas emitidas por la organización hasta la fecha del corte     </vt:lpstr>
      <vt:lpstr> </vt:lpstr>
      <vt:lpstr> </vt:lpstr>
      <vt:lpstr>Art. 18° Constancia escrita y firmada de los intervinientes a la fecha corte. Último número de asiento y libros entregados del saliente al entrante  Art. 19° Detalle de Fondos afectados pendientes de rendir a fecha de CORTE    Declarar Uso transitorio a la fecha de corte Art. 34 Ley 8706 Anexos V y VI Acuerdo 2988 Importancia??????   </vt:lpstr>
      <vt:lpstr> </vt:lpstr>
      <vt:lpstr> </vt:lpstr>
      <vt:lpstr>Art. 20° Suscripción de las Actas. Por funcionarios intervinientes ORIGINAL a TRIBUNAL Dentro de 15 días (Hábiles administrativos)  Si no dice nada Saliente OBLIGACIÓN- Entrante también firma SI COMPARECE si no se expresa   Art. 21° Sanción por Incumplimiento En tiempo y forma Sanción art. 25 Ley 3308     </vt:lpstr>
      <vt:lpstr>Art. 22° Diferencias en la información Funcionario ENTRANTE Diferencias de Información Dentro de 60 días (Hábiles administrativos)  Si no dice nada Presentar Diferencias con documentación respaldo Art. 23° Representación  Asesoramiento-  Personas ajenas administración Gastos y Honorarios por cuenta INTERESADO           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nn</dc:creator>
  <cp:lastModifiedBy>Leticia Emilia Olivera</cp:lastModifiedBy>
  <cp:revision>28</cp:revision>
  <cp:lastPrinted>2019-11-04T13:21:23Z</cp:lastPrinted>
  <dcterms:created xsi:type="dcterms:W3CDTF">2019-06-03T16:40:57Z</dcterms:created>
  <dcterms:modified xsi:type="dcterms:W3CDTF">2019-11-04T16:17:00Z</dcterms:modified>
</cp:coreProperties>
</file>